
<file path=[Content_Types].xml><?xml version="1.0" encoding="utf-8"?>
<Types xmlns="http://schemas.openxmlformats.org/package/2006/content-types">
  <Default Extension="jpe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sldIdLst>
    <p:sldId id="256" r:id="rId5"/>
    <p:sldId id="286" r:id="rId6"/>
    <p:sldId id="257" r:id="rId7"/>
    <p:sldId id="258" r:id="rId8"/>
    <p:sldId id="293" r:id="rId9"/>
    <p:sldId id="260" r:id="rId10"/>
    <p:sldId id="292" r:id="rId11"/>
    <p:sldId id="259" r:id="rId12"/>
    <p:sldId id="274" r:id="rId13"/>
    <p:sldId id="285" r:id="rId14"/>
    <p:sldId id="275" r:id="rId15"/>
    <p:sldId id="261" r:id="rId16"/>
    <p:sldId id="262" r:id="rId17"/>
    <p:sldId id="263" r:id="rId18"/>
    <p:sldId id="277" r:id="rId19"/>
    <p:sldId id="269" r:id="rId20"/>
    <p:sldId id="268" r:id="rId21"/>
    <p:sldId id="279" r:id="rId22"/>
    <p:sldId id="287" r:id="rId23"/>
    <p:sldId id="282" r:id="rId24"/>
    <p:sldId id="284" r:id="rId25"/>
    <p:sldId id="264" r:id="rId26"/>
    <p:sldId id="265" r:id="rId27"/>
    <p:sldId id="290" r:id="rId28"/>
    <p:sldId id="266"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407ED-E5AB-4D16-B7A6-B24E17134C0B}" v="495" dt="2020-07-07T21:38:51.585"/>
    <p1510:client id="{1CEAAA12-F546-481B-9BE7-51FD63C901E9}" v="1151" dt="2020-06-29T21:11:04.835"/>
    <p1510:client id="{1E7DC292-1854-44DC-8B1C-053755CD9B22}" v="186" dt="2020-06-10T19:18:49.187"/>
    <p1510:client id="{255261CF-2DCC-47F2-9CB1-40C6451EAE0F}" v="143" dt="2020-07-07T18:23:14.090"/>
    <p1510:client id="{261BE108-DB7C-45D4-9D49-B2BCEA4A6464}" v="919" dt="2020-06-10T18:49:40.070"/>
    <p1510:client id="{31805D5A-0202-4423-89CA-5275F2660ECC}" v="11" dt="2020-06-30T14:08:48.263"/>
    <p1510:client id="{37DCA431-42DE-4CD2-BFA3-6A6633FA3C1A}" v="325" dt="2020-06-10T19:35:07.476"/>
    <p1510:client id="{4210FB55-9F55-493A-B19A-50EEBF80AC01}" v="81" dt="2020-06-30T16:38:53.162"/>
    <p1510:client id="{443E7BA0-AA95-404D-B3CB-E7E11E5DF4A6}" v="1390" dt="2020-06-30T01:53:07.127"/>
    <p1510:client id="{44D18176-0EC3-425E-9C5C-A001DB147361}" v="389" dt="2020-06-30T15:58:36.347"/>
    <p1510:client id="{554BCC1B-AD76-421F-A1F5-F4E1F137F25B}" v="189" dt="2020-06-30T03:53:04.026"/>
    <p1510:client id="{6BF4C919-6CBB-4B57-A327-98607FA52E31}" v="403" dt="2020-06-17T17:58:17.564"/>
    <p1510:client id="{729F20D1-F640-468E-A94E-3E18E5AB0998}" v="495" dt="2020-06-29T20:57:26.251"/>
    <p1510:client id="{7C160CFC-1102-4A5C-BF43-001F7453FF76}" v="12" dt="2020-06-17T18:08:01.154"/>
    <p1510:client id="{8C351D54-E5FA-424E-B874-BBBD1D0C7436}" v="519" dt="2020-06-30T02:21:11.613"/>
    <p1510:client id="{8E6D0C37-551D-46F0-90B3-20D2AF06E0F1}" v="1958" dt="2020-06-11T19:12:30.375"/>
    <p1510:client id="{B2E9F9E4-BA5D-456C-B4BC-57B996AE2CC8}" v="20" dt="2020-07-07T18:37:06.928"/>
    <p1510:client id="{C274C7A1-D2B2-4CF0-B3DF-544E6E1A454C}" v="17" dt="2020-06-30T14:13:12.431"/>
    <p1510:client id="{CD8C799E-9E14-4AD8-8633-FFD7CDEF4E42}" v="401" dt="2020-06-29T20:32:40.943"/>
    <p1510:client id="{CFD37FCF-44D7-4288-AF06-EA7A843ADFEA}" v="2" dt="2020-06-30T13:17:51.320"/>
    <p1510:client id="{D881B677-B7D2-4FBB-937B-1174E933782E}" v="4" dt="2020-06-30T00:54:08.413"/>
    <p1510:client id="{F0E589BA-81B0-486B-B5B5-42970A4BBF38}" v="150" dt="2020-06-30T16:52:08.787"/>
    <p1510:client id="{FF40EF39-E622-4543-B844-7D9EF3127C9C}" v="32" dt="2020-06-30T23:32:56.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p:cViewPr varScale="1">
        <p:scale>
          <a:sx n="98" d="100"/>
          <a:sy n="98" d="100"/>
        </p:scale>
        <p:origin x="11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5/10/relationships/revisionInfo" Target="revisionInfo.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hyperlink" Target="https://kidwings.com/virtual-pellet/index2.html" TargetMode="External"/><Relationship Id="rId2" Type="http://schemas.openxmlformats.org/officeDocument/2006/relationships/hyperlink" Target="https://youtu.be/nL0e6HMx1NI" TargetMode="External"/><Relationship Id="rId1" Type="http://schemas.openxmlformats.org/officeDocument/2006/relationships/hyperlink" Target="https://youtu.be/XFSCsyPHw6c" TargetMode="External"/><Relationship Id="rId4" Type="http://schemas.openxmlformats.org/officeDocument/2006/relationships/hyperlink" Target="https://issuu.com/wolfcenter/docs/obdk-pelletguide_5x8_issuu-091916/32"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kidwings.com/virtual-pellet/index2.html" TargetMode="External"/><Relationship Id="rId2" Type="http://schemas.openxmlformats.org/officeDocument/2006/relationships/hyperlink" Target="https://youtu.be/nL0e6HMx1NI" TargetMode="External"/><Relationship Id="rId1" Type="http://schemas.openxmlformats.org/officeDocument/2006/relationships/hyperlink" Target="https://youtu.be/XFSCsyPHw6c" TargetMode="External"/><Relationship Id="rId4" Type="http://schemas.openxmlformats.org/officeDocument/2006/relationships/hyperlink" Target="https://issuu.com/wolfcenter/docs/obdk-pelletguide_5x8_issuu-091916/32"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620B57-19F4-43D7-B447-A4D88219DA4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4104B99-FE04-4958-AE30-C3B389B1024D}">
      <dgm:prSet phldr="0"/>
      <dgm:spPr/>
      <dgm:t>
        <a:bodyPr/>
        <a:lstStyle/>
        <a:p>
          <a:pPr rtl="0"/>
          <a:r>
            <a:rPr lang="en-US" dirty="0">
              <a:latin typeface="The Hand"/>
            </a:rPr>
            <a:t>Behind</a:t>
          </a:r>
          <a:r>
            <a:rPr lang="en-US" b="0" i="0" u="none" strike="noStrike" cap="none" baseline="0" noProof="0" dirty="0">
              <a:latin typeface="The Hand"/>
            </a:rPr>
            <a:t> the scenes work- </a:t>
          </a:r>
          <a:r>
            <a:rPr lang="en-US" b="0" i="0" u="none" strike="noStrike" cap="none" baseline="0" noProof="0" dirty="0">
              <a:solidFill>
                <a:srgbClr val="010000"/>
              </a:solidFill>
              <a:latin typeface="The Hand"/>
            </a:rPr>
            <a:t>Gretchen</a:t>
          </a:r>
          <a:endParaRPr lang="en-US" dirty="0">
            <a:latin typeface="The Hand"/>
          </a:endParaRPr>
        </a:p>
      </dgm:t>
    </dgm:pt>
    <dgm:pt modelId="{EBBB10B1-1874-4608-88CC-2EB92BA960C0}" type="parTrans" cxnId="{C78AD945-AAA6-4D20-A02E-1C2B9E5026E1}">
      <dgm:prSet/>
      <dgm:spPr/>
      <dgm:t>
        <a:bodyPr/>
        <a:lstStyle/>
        <a:p>
          <a:endParaRPr lang="en-US"/>
        </a:p>
      </dgm:t>
    </dgm:pt>
    <dgm:pt modelId="{7360021F-4133-4D1D-A32E-56164A253404}" type="sibTrans" cxnId="{C78AD945-AAA6-4D20-A02E-1C2B9E5026E1}">
      <dgm:prSet/>
      <dgm:spPr/>
      <dgm:t>
        <a:bodyPr/>
        <a:lstStyle/>
        <a:p>
          <a:endParaRPr lang="en-US"/>
        </a:p>
      </dgm:t>
    </dgm:pt>
    <dgm:pt modelId="{D2C3CBFB-DD2A-4DFB-BBC8-58D3277E5830}">
      <dgm:prSet/>
      <dgm:spPr/>
      <dgm:t>
        <a:bodyPr/>
        <a:lstStyle/>
        <a:p>
          <a:pPr rtl="0"/>
          <a:r>
            <a:rPr lang="en-US" dirty="0">
              <a:latin typeface="The Hand"/>
            </a:rPr>
            <a:t>Boxes and Delivery (MapQuest Route App)- Krystal</a:t>
          </a:r>
        </a:p>
      </dgm:t>
    </dgm:pt>
    <dgm:pt modelId="{4AAA52CE-5D52-4218-BB2E-A5BF524CB723}" type="parTrans" cxnId="{516B93A8-68B6-4E4D-904B-B044A6F2011F}">
      <dgm:prSet/>
      <dgm:spPr/>
      <dgm:t>
        <a:bodyPr/>
        <a:lstStyle/>
        <a:p>
          <a:endParaRPr lang="en-US"/>
        </a:p>
      </dgm:t>
    </dgm:pt>
    <dgm:pt modelId="{4505D304-49A4-47B1-8927-09C0B9354275}" type="sibTrans" cxnId="{516B93A8-68B6-4E4D-904B-B044A6F2011F}">
      <dgm:prSet/>
      <dgm:spPr/>
      <dgm:t>
        <a:bodyPr/>
        <a:lstStyle/>
        <a:p>
          <a:endParaRPr lang="en-US"/>
        </a:p>
      </dgm:t>
    </dgm:pt>
    <dgm:pt modelId="{C7D2AEA2-9628-4D8C-A2D4-86E912EE797E}">
      <dgm:prSet/>
      <dgm:spPr/>
      <dgm:t>
        <a:bodyPr/>
        <a:lstStyle/>
        <a:p>
          <a:r>
            <a:rPr lang="en-US" dirty="0">
              <a:latin typeface="The Hand"/>
            </a:rPr>
            <a:t>Community Speakers- Gretchen</a:t>
          </a:r>
        </a:p>
      </dgm:t>
    </dgm:pt>
    <dgm:pt modelId="{C4F35354-1E03-4AB5-A47B-9A0F98EB8C0C}" type="parTrans" cxnId="{AFB82F8B-A3BC-4F3A-B101-3C2ACF128B27}">
      <dgm:prSet/>
      <dgm:spPr/>
      <dgm:t>
        <a:bodyPr/>
        <a:lstStyle/>
        <a:p>
          <a:endParaRPr lang="en-US"/>
        </a:p>
      </dgm:t>
    </dgm:pt>
    <dgm:pt modelId="{5807B943-0649-49AD-B9DC-10DD1B28BD74}" type="sibTrans" cxnId="{AFB82F8B-A3BC-4F3A-B101-3C2ACF128B27}">
      <dgm:prSet/>
      <dgm:spPr/>
      <dgm:t>
        <a:bodyPr/>
        <a:lstStyle/>
        <a:p>
          <a:endParaRPr lang="en-US"/>
        </a:p>
      </dgm:t>
    </dgm:pt>
    <dgm:pt modelId="{81BC2364-AE52-44E7-9686-A113B1A740CD}">
      <dgm:prSet/>
      <dgm:spPr/>
      <dgm:t>
        <a:bodyPr/>
        <a:lstStyle/>
        <a:p>
          <a:pPr rtl="0"/>
          <a:r>
            <a:rPr lang="en-US" dirty="0">
              <a:latin typeface="The Hand"/>
            </a:rPr>
            <a:t>Parent/ Student Showcase End of Camp Celebration- Ashley </a:t>
          </a:r>
        </a:p>
      </dgm:t>
    </dgm:pt>
    <dgm:pt modelId="{9E18C796-7AED-4202-9A44-57A281311E06}" type="parTrans" cxnId="{7676D9DF-68D0-40AE-A56D-817B7064B8A6}">
      <dgm:prSet/>
      <dgm:spPr/>
      <dgm:t>
        <a:bodyPr/>
        <a:lstStyle/>
        <a:p>
          <a:endParaRPr lang="en-US"/>
        </a:p>
      </dgm:t>
    </dgm:pt>
    <dgm:pt modelId="{1EAF3E10-C294-49E4-85A1-0BF7C259BC5C}" type="sibTrans" cxnId="{7676D9DF-68D0-40AE-A56D-817B7064B8A6}">
      <dgm:prSet/>
      <dgm:spPr/>
      <dgm:t>
        <a:bodyPr/>
        <a:lstStyle/>
        <a:p>
          <a:endParaRPr lang="en-US"/>
        </a:p>
      </dgm:t>
    </dgm:pt>
    <dgm:pt modelId="{841A4F33-F85C-4745-B413-3BA726E568F1}">
      <dgm:prSet phldr="0"/>
      <dgm:spPr/>
      <dgm:t>
        <a:bodyPr/>
        <a:lstStyle/>
        <a:p>
          <a:pPr rtl="0"/>
          <a:r>
            <a:rPr lang="en-US" dirty="0" err="1">
              <a:latin typeface="The Hand"/>
            </a:rPr>
            <a:t>Flipgrid</a:t>
          </a:r>
          <a:r>
            <a:rPr lang="en-US" dirty="0">
              <a:latin typeface="The Hand"/>
            </a:rPr>
            <a:t>- Shannon </a:t>
          </a:r>
        </a:p>
      </dgm:t>
    </dgm:pt>
    <dgm:pt modelId="{8122D217-9B18-4DCC-8422-9464C29DE19E}" type="parTrans" cxnId="{9FF27D10-FB2B-4561-AA20-9C4FA922E503}">
      <dgm:prSet/>
      <dgm:spPr/>
    </dgm:pt>
    <dgm:pt modelId="{0BEAA320-A8EC-4988-A4F9-7B008D4BAA95}" type="sibTrans" cxnId="{9FF27D10-FB2B-4561-AA20-9C4FA922E503}">
      <dgm:prSet/>
      <dgm:spPr/>
      <dgm:t>
        <a:bodyPr/>
        <a:lstStyle/>
        <a:p>
          <a:endParaRPr lang="en-US"/>
        </a:p>
      </dgm:t>
    </dgm:pt>
    <dgm:pt modelId="{0F037362-BDE7-4EE3-BD9A-5A56CA67A392}">
      <dgm:prSet phldr="0"/>
      <dgm:spPr/>
      <dgm:t>
        <a:bodyPr/>
        <a:lstStyle/>
        <a:p>
          <a:pPr rtl="0"/>
          <a:r>
            <a:rPr lang="en-US" dirty="0">
              <a:latin typeface="The Hand"/>
            </a:rPr>
            <a:t>Tracks- Jenny, Krystal, Ashley, </a:t>
          </a:r>
          <a:r>
            <a:rPr lang="en-US" dirty="0" err="1">
              <a:latin typeface="The Hand"/>
            </a:rPr>
            <a:t>Shanon</a:t>
          </a:r>
        </a:p>
      </dgm:t>
    </dgm:pt>
    <dgm:pt modelId="{90CDE3EE-0CCD-411C-BA53-2EAF76AAB90F}" type="parTrans" cxnId="{BCE1D782-5F9F-47C7-8D38-4A8712C8896C}">
      <dgm:prSet/>
      <dgm:spPr/>
    </dgm:pt>
    <dgm:pt modelId="{3E81B37D-B9FB-4B3B-8C73-642010DE637B}" type="sibTrans" cxnId="{BCE1D782-5F9F-47C7-8D38-4A8712C8896C}">
      <dgm:prSet/>
      <dgm:spPr/>
    </dgm:pt>
    <dgm:pt modelId="{66C36F79-0480-49E1-9C13-91BC0CE84A68}">
      <dgm:prSet phldr="0"/>
      <dgm:spPr/>
      <dgm:t>
        <a:bodyPr/>
        <a:lstStyle/>
        <a:p>
          <a:pPr rtl="0"/>
          <a:r>
            <a:rPr lang="en-US" dirty="0">
              <a:latin typeface="The Hand"/>
            </a:rPr>
            <a:t>Zoom links and monitor- Jenny </a:t>
          </a:r>
        </a:p>
      </dgm:t>
    </dgm:pt>
    <dgm:pt modelId="{A0305FE4-F084-4909-972A-3196B5E19AF8}" type="parTrans" cxnId="{ED3EE22A-7EFD-42E3-9D52-F5D4F474A0F6}">
      <dgm:prSet/>
      <dgm:spPr/>
    </dgm:pt>
    <dgm:pt modelId="{D7051086-5CB5-43EF-9190-1F27611635E7}" type="sibTrans" cxnId="{ED3EE22A-7EFD-42E3-9D52-F5D4F474A0F6}">
      <dgm:prSet/>
      <dgm:spPr/>
    </dgm:pt>
    <dgm:pt modelId="{BAA9DE76-860E-4E81-96D2-493FDA102508}">
      <dgm:prSet phldr="0"/>
      <dgm:spPr/>
      <dgm:t>
        <a:bodyPr/>
        <a:lstStyle/>
        <a:p>
          <a:pPr rtl="0"/>
          <a:r>
            <a:rPr lang="en-US" dirty="0">
              <a:latin typeface="The Hand"/>
            </a:rPr>
            <a:t>Morning Rally- Gretchen</a:t>
          </a:r>
        </a:p>
      </dgm:t>
    </dgm:pt>
    <dgm:pt modelId="{30086D12-4E3E-495B-8E95-DD696C8739F6}" type="parTrans" cxnId="{4D6E0826-8B0F-4071-9AB9-264CADCDBF46}">
      <dgm:prSet/>
      <dgm:spPr/>
    </dgm:pt>
    <dgm:pt modelId="{F34742D5-7E06-4A2F-AEE8-53AEE27C9690}" type="sibTrans" cxnId="{4D6E0826-8B0F-4071-9AB9-264CADCDBF46}">
      <dgm:prSet/>
      <dgm:spPr/>
    </dgm:pt>
    <dgm:pt modelId="{377A0300-A0ED-4BC0-9275-11EABAD78FC6}">
      <dgm:prSet phldr="0"/>
      <dgm:spPr/>
      <dgm:t>
        <a:bodyPr/>
        <a:lstStyle/>
        <a:p>
          <a:pPr rtl="0"/>
          <a:r>
            <a:rPr lang="en-US" dirty="0">
              <a:latin typeface="The Hand"/>
            </a:rPr>
            <a:t>Q &amp; A</a:t>
          </a:r>
        </a:p>
      </dgm:t>
    </dgm:pt>
    <dgm:pt modelId="{81E5CCB1-478A-47D4-A853-6B241D9C5F2C}" type="parTrans" cxnId="{F441F2D5-CA53-47AD-882B-379A573B8315}">
      <dgm:prSet/>
      <dgm:spPr/>
    </dgm:pt>
    <dgm:pt modelId="{3CA3C4F5-86A8-4D4E-9311-7CB06FFFA233}" type="sibTrans" cxnId="{F441F2D5-CA53-47AD-882B-379A573B8315}">
      <dgm:prSet/>
      <dgm:spPr/>
    </dgm:pt>
    <dgm:pt modelId="{9BC0871A-BBFF-43F8-8550-D03739638436}" type="pres">
      <dgm:prSet presAssocID="{2D620B57-19F4-43D7-B447-A4D88219DA42}" presName="vert0" presStyleCnt="0">
        <dgm:presLayoutVars>
          <dgm:dir/>
          <dgm:animOne val="branch"/>
          <dgm:animLvl val="lvl"/>
        </dgm:presLayoutVars>
      </dgm:prSet>
      <dgm:spPr/>
    </dgm:pt>
    <dgm:pt modelId="{4BD8EA8C-D351-47B2-BB62-79A0066AF35D}" type="pres">
      <dgm:prSet presAssocID="{A4104B99-FE04-4958-AE30-C3B389B1024D}" presName="thickLine" presStyleLbl="alignNode1" presStyleIdx="0" presStyleCnt="9"/>
      <dgm:spPr/>
    </dgm:pt>
    <dgm:pt modelId="{4862EB51-9F0B-4CA7-8BAF-D0C8E7604F08}" type="pres">
      <dgm:prSet presAssocID="{A4104B99-FE04-4958-AE30-C3B389B1024D}" presName="horz1" presStyleCnt="0"/>
      <dgm:spPr/>
    </dgm:pt>
    <dgm:pt modelId="{01FDD5D5-FAAF-4CA9-8B41-84EDF9EBFC30}" type="pres">
      <dgm:prSet presAssocID="{A4104B99-FE04-4958-AE30-C3B389B1024D}" presName="tx1" presStyleLbl="revTx" presStyleIdx="0" presStyleCnt="9"/>
      <dgm:spPr/>
    </dgm:pt>
    <dgm:pt modelId="{F84A40A8-0CAF-4937-B5A9-CDDF037E9D81}" type="pres">
      <dgm:prSet presAssocID="{A4104B99-FE04-4958-AE30-C3B389B1024D}" presName="vert1" presStyleCnt="0"/>
      <dgm:spPr/>
    </dgm:pt>
    <dgm:pt modelId="{01954C62-AD64-438D-AC12-BDD7C4831878}" type="pres">
      <dgm:prSet presAssocID="{66C36F79-0480-49E1-9C13-91BC0CE84A68}" presName="thickLine" presStyleLbl="alignNode1" presStyleIdx="1" presStyleCnt="9"/>
      <dgm:spPr/>
    </dgm:pt>
    <dgm:pt modelId="{84FC0CE4-845F-4864-A9C8-2FB279450870}" type="pres">
      <dgm:prSet presAssocID="{66C36F79-0480-49E1-9C13-91BC0CE84A68}" presName="horz1" presStyleCnt="0"/>
      <dgm:spPr/>
    </dgm:pt>
    <dgm:pt modelId="{D0B3EC29-E2EC-420C-B097-D8E0F3D730AB}" type="pres">
      <dgm:prSet presAssocID="{66C36F79-0480-49E1-9C13-91BC0CE84A68}" presName="tx1" presStyleLbl="revTx" presStyleIdx="1" presStyleCnt="9"/>
      <dgm:spPr/>
    </dgm:pt>
    <dgm:pt modelId="{DF6232A8-E516-4BA3-9C55-F57C5D5954D7}" type="pres">
      <dgm:prSet presAssocID="{66C36F79-0480-49E1-9C13-91BC0CE84A68}" presName="vert1" presStyleCnt="0"/>
      <dgm:spPr/>
    </dgm:pt>
    <dgm:pt modelId="{277B017C-33E3-4D46-B948-AC9CB8B3F3D3}" type="pres">
      <dgm:prSet presAssocID="{BAA9DE76-860E-4E81-96D2-493FDA102508}" presName="thickLine" presStyleLbl="alignNode1" presStyleIdx="2" presStyleCnt="9"/>
      <dgm:spPr/>
    </dgm:pt>
    <dgm:pt modelId="{E5A2A48D-380E-43F4-A7F6-A0265A584830}" type="pres">
      <dgm:prSet presAssocID="{BAA9DE76-860E-4E81-96D2-493FDA102508}" presName="horz1" presStyleCnt="0"/>
      <dgm:spPr/>
    </dgm:pt>
    <dgm:pt modelId="{312C0CFD-BF8D-4802-9B18-ACE993C19FED}" type="pres">
      <dgm:prSet presAssocID="{BAA9DE76-860E-4E81-96D2-493FDA102508}" presName="tx1" presStyleLbl="revTx" presStyleIdx="2" presStyleCnt="9"/>
      <dgm:spPr/>
    </dgm:pt>
    <dgm:pt modelId="{1655CBDA-4126-43C9-AD39-98BC7DD01D02}" type="pres">
      <dgm:prSet presAssocID="{BAA9DE76-860E-4E81-96D2-493FDA102508}" presName="vert1" presStyleCnt="0"/>
      <dgm:spPr/>
    </dgm:pt>
    <dgm:pt modelId="{0D8EAB10-74D1-4D04-8BCB-7A7916C5639B}" type="pres">
      <dgm:prSet presAssocID="{D2C3CBFB-DD2A-4DFB-BBC8-58D3277E5830}" presName="thickLine" presStyleLbl="alignNode1" presStyleIdx="3" presStyleCnt="9"/>
      <dgm:spPr/>
    </dgm:pt>
    <dgm:pt modelId="{49EE5A1B-CB18-402F-92FE-58420569B7E0}" type="pres">
      <dgm:prSet presAssocID="{D2C3CBFB-DD2A-4DFB-BBC8-58D3277E5830}" presName="horz1" presStyleCnt="0"/>
      <dgm:spPr/>
    </dgm:pt>
    <dgm:pt modelId="{50E04A23-DA3E-4ECB-AEDF-0889D2A5E3B6}" type="pres">
      <dgm:prSet presAssocID="{D2C3CBFB-DD2A-4DFB-BBC8-58D3277E5830}" presName="tx1" presStyleLbl="revTx" presStyleIdx="3" presStyleCnt="9"/>
      <dgm:spPr/>
    </dgm:pt>
    <dgm:pt modelId="{35B718E6-DED6-4F91-B903-BB6E70CFC794}" type="pres">
      <dgm:prSet presAssocID="{D2C3CBFB-DD2A-4DFB-BBC8-58D3277E5830}" presName="vert1" presStyleCnt="0"/>
      <dgm:spPr/>
    </dgm:pt>
    <dgm:pt modelId="{A671557F-8D9D-4AA1-9386-7E57C491204F}" type="pres">
      <dgm:prSet presAssocID="{0F037362-BDE7-4EE3-BD9A-5A56CA67A392}" presName="thickLine" presStyleLbl="alignNode1" presStyleIdx="4" presStyleCnt="9"/>
      <dgm:spPr/>
    </dgm:pt>
    <dgm:pt modelId="{68197150-B832-4550-BCDB-0B2DC9A6D762}" type="pres">
      <dgm:prSet presAssocID="{0F037362-BDE7-4EE3-BD9A-5A56CA67A392}" presName="horz1" presStyleCnt="0"/>
      <dgm:spPr/>
    </dgm:pt>
    <dgm:pt modelId="{C85FEEF6-B7DB-44EF-9CE6-E8BC0A78C32A}" type="pres">
      <dgm:prSet presAssocID="{0F037362-BDE7-4EE3-BD9A-5A56CA67A392}" presName="tx1" presStyleLbl="revTx" presStyleIdx="4" presStyleCnt="9"/>
      <dgm:spPr/>
    </dgm:pt>
    <dgm:pt modelId="{9BC98FD4-66C6-4F77-A78E-68EA65B1F540}" type="pres">
      <dgm:prSet presAssocID="{0F037362-BDE7-4EE3-BD9A-5A56CA67A392}" presName="vert1" presStyleCnt="0"/>
      <dgm:spPr/>
    </dgm:pt>
    <dgm:pt modelId="{DE41C651-6A3D-48F3-9C75-EDEDFAC90D82}" type="pres">
      <dgm:prSet presAssocID="{C7D2AEA2-9628-4D8C-A2D4-86E912EE797E}" presName="thickLine" presStyleLbl="alignNode1" presStyleIdx="5" presStyleCnt="9"/>
      <dgm:spPr/>
    </dgm:pt>
    <dgm:pt modelId="{445EC2D4-2C32-43C3-AF60-F05338D4447D}" type="pres">
      <dgm:prSet presAssocID="{C7D2AEA2-9628-4D8C-A2D4-86E912EE797E}" presName="horz1" presStyleCnt="0"/>
      <dgm:spPr/>
    </dgm:pt>
    <dgm:pt modelId="{768FF8BE-A3B1-474E-97D6-2F23223EABC5}" type="pres">
      <dgm:prSet presAssocID="{C7D2AEA2-9628-4D8C-A2D4-86E912EE797E}" presName="tx1" presStyleLbl="revTx" presStyleIdx="5" presStyleCnt="9"/>
      <dgm:spPr/>
    </dgm:pt>
    <dgm:pt modelId="{1D8252AD-3068-465E-8BCB-2CDF03E5FB6F}" type="pres">
      <dgm:prSet presAssocID="{C7D2AEA2-9628-4D8C-A2D4-86E912EE797E}" presName="vert1" presStyleCnt="0"/>
      <dgm:spPr/>
    </dgm:pt>
    <dgm:pt modelId="{6669A6FB-A9E4-486A-9D7C-1C7F5FC47EBD}" type="pres">
      <dgm:prSet presAssocID="{841A4F33-F85C-4745-B413-3BA726E568F1}" presName="thickLine" presStyleLbl="alignNode1" presStyleIdx="6" presStyleCnt="9"/>
      <dgm:spPr/>
    </dgm:pt>
    <dgm:pt modelId="{C4DD96C8-FCB8-44EE-A533-AE3086DD7997}" type="pres">
      <dgm:prSet presAssocID="{841A4F33-F85C-4745-B413-3BA726E568F1}" presName="horz1" presStyleCnt="0"/>
      <dgm:spPr/>
    </dgm:pt>
    <dgm:pt modelId="{58D956FE-A198-4F15-B70B-339A7FE7AF3B}" type="pres">
      <dgm:prSet presAssocID="{841A4F33-F85C-4745-B413-3BA726E568F1}" presName="tx1" presStyleLbl="revTx" presStyleIdx="6" presStyleCnt="9"/>
      <dgm:spPr/>
    </dgm:pt>
    <dgm:pt modelId="{62B2FAE2-AF6B-4384-8DBA-DFF400364B7F}" type="pres">
      <dgm:prSet presAssocID="{841A4F33-F85C-4745-B413-3BA726E568F1}" presName="vert1" presStyleCnt="0"/>
      <dgm:spPr/>
    </dgm:pt>
    <dgm:pt modelId="{BB09E117-458A-4177-8B4F-AC1B57673600}" type="pres">
      <dgm:prSet presAssocID="{81BC2364-AE52-44E7-9686-A113B1A740CD}" presName="thickLine" presStyleLbl="alignNode1" presStyleIdx="7" presStyleCnt="9"/>
      <dgm:spPr/>
    </dgm:pt>
    <dgm:pt modelId="{B6585E94-D99B-46CE-9496-6893CACB26A0}" type="pres">
      <dgm:prSet presAssocID="{81BC2364-AE52-44E7-9686-A113B1A740CD}" presName="horz1" presStyleCnt="0"/>
      <dgm:spPr/>
    </dgm:pt>
    <dgm:pt modelId="{A9A6E17F-39A2-409B-A3F6-AEBC36E8BC82}" type="pres">
      <dgm:prSet presAssocID="{81BC2364-AE52-44E7-9686-A113B1A740CD}" presName="tx1" presStyleLbl="revTx" presStyleIdx="7" presStyleCnt="9"/>
      <dgm:spPr/>
    </dgm:pt>
    <dgm:pt modelId="{2FD26E16-46DB-4968-BF26-1DD425C5A1B6}" type="pres">
      <dgm:prSet presAssocID="{81BC2364-AE52-44E7-9686-A113B1A740CD}" presName="vert1" presStyleCnt="0"/>
      <dgm:spPr/>
    </dgm:pt>
    <dgm:pt modelId="{FF571B70-6522-4887-8AAB-995572C6775D}" type="pres">
      <dgm:prSet presAssocID="{377A0300-A0ED-4BC0-9275-11EABAD78FC6}" presName="thickLine" presStyleLbl="alignNode1" presStyleIdx="8" presStyleCnt="9"/>
      <dgm:spPr/>
    </dgm:pt>
    <dgm:pt modelId="{9ECBA203-E11F-4FA6-B07C-16255F2ECD13}" type="pres">
      <dgm:prSet presAssocID="{377A0300-A0ED-4BC0-9275-11EABAD78FC6}" presName="horz1" presStyleCnt="0"/>
      <dgm:spPr/>
    </dgm:pt>
    <dgm:pt modelId="{86579909-CE0B-4C47-9E94-1C0975A8688F}" type="pres">
      <dgm:prSet presAssocID="{377A0300-A0ED-4BC0-9275-11EABAD78FC6}" presName="tx1" presStyleLbl="revTx" presStyleIdx="8" presStyleCnt="9"/>
      <dgm:spPr/>
    </dgm:pt>
    <dgm:pt modelId="{055AC21A-5AEF-48A9-8C36-3DC6565E69B3}" type="pres">
      <dgm:prSet presAssocID="{377A0300-A0ED-4BC0-9275-11EABAD78FC6}" presName="vert1" presStyleCnt="0"/>
      <dgm:spPr/>
    </dgm:pt>
  </dgm:ptLst>
  <dgm:cxnLst>
    <dgm:cxn modelId="{5C696A04-AA00-43DD-B352-6C84CC5AA5A3}" type="presOf" srcId="{C7D2AEA2-9628-4D8C-A2D4-86E912EE797E}" destId="{768FF8BE-A3B1-474E-97D6-2F23223EABC5}" srcOrd="0" destOrd="0" presId="urn:microsoft.com/office/officeart/2008/layout/LinedList"/>
    <dgm:cxn modelId="{9FF27D10-FB2B-4561-AA20-9C4FA922E503}" srcId="{2D620B57-19F4-43D7-B447-A4D88219DA42}" destId="{841A4F33-F85C-4745-B413-3BA726E568F1}" srcOrd="6" destOrd="0" parTransId="{8122D217-9B18-4DCC-8422-9464C29DE19E}" sibTransId="{0BEAA320-A8EC-4988-A4F9-7B008D4BAA95}"/>
    <dgm:cxn modelId="{E993E216-A7F8-4B7C-85F1-13DE00131BBB}" type="presOf" srcId="{BAA9DE76-860E-4E81-96D2-493FDA102508}" destId="{312C0CFD-BF8D-4802-9B18-ACE993C19FED}" srcOrd="0" destOrd="0" presId="urn:microsoft.com/office/officeart/2008/layout/LinedList"/>
    <dgm:cxn modelId="{4D6E0826-8B0F-4071-9AB9-264CADCDBF46}" srcId="{2D620B57-19F4-43D7-B447-A4D88219DA42}" destId="{BAA9DE76-860E-4E81-96D2-493FDA102508}" srcOrd="2" destOrd="0" parTransId="{30086D12-4E3E-495B-8E95-DD696C8739F6}" sibTransId="{F34742D5-7E06-4A2F-AEE8-53AEE27C9690}"/>
    <dgm:cxn modelId="{ED3EE22A-7EFD-42E3-9D52-F5D4F474A0F6}" srcId="{2D620B57-19F4-43D7-B447-A4D88219DA42}" destId="{66C36F79-0480-49E1-9C13-91BC0CE84A68}" srcOrd="1" destOrd="0" parTransId="{A0305FE4-F084-4909-972A-3196B5E19AF8}" sibTransId="{D7051086-5CB5-43EF-9190-1F27611635E7}"/>
    <dgm:cxn modelId="{C78AD945-AAA6-4D20-A02E-1C2B9E5026E1}" srcId="{2D620B57-19F4-43D7-B447-A4D88219DA42}" destId="{A4104B99-FE04-4958-AE30-C3B389B1024D}" srcOrd="0" destOrd="0" parTransId="{EBBB10B1-1874-4608-88CC-2EB92BA960C0}" sibTransId="{7360021F-4133-4D1D-A32E-56164A253404}"/>
    <dgm:cxn modelId="{DCED9C68-70AC-4D6E-B9AB-BF4077350A3B}" type="presOf" srcId="{377A0300-A0ED-4BC0-9275-11EABAD78FC6}" destId="{86579909-CE0B-4C47-9E94-1C0975A8688F}" srcOrd="0" destOrd="0" presId="urn:microsoft.com/office/officeart/2008/layout/LinedList"/>
    <dgm:cxn modelId="{B808EB7B-7321-431C-B024-F356BA5489CB}" type="presOf" srcId="{0F037362-BDE7-4EE3-BD9A-5A56CA67A392}" destId="{C85FEEF6-B7DB-44EF-9CE6-E8BC0A78C32A}" srcOrd="0" destOrd="0" presId="urn:microsoft.com/office/officeart/2008/layout/LinedList"/>
    <dgm:cxn modelId="{3474657C-1B43-41A5-8980-E1065FBCAC1A}" type="presOf" srcId="{2D620B57-19F4-43D7-B447-A4D88219DA42}" destId="{9BC0871A-BBFF-43F8-8550-D03739638436}" srcOrd="0" destOrd="0" presId="urn:microsoft.com/office/officeart/2008/layout/LinedList"/>
    <dgm:cxn modelId="{BCE1D782-5F9F-47C7-8D38-4A8712C8896C}" srcId="{2D620B57-19F4-43D7-B447-A4D88219DA42}" destId="{0F037362-BDE7-4EE3-BD9A-5A56CA67A392}" srcOrd="4" destOrd="0" parTransId="{90CDE3EE-0CCD-411C-BA53-2EAF76AAB90F}" sibTransId="{3E81B37D-B9FB-4B3B-8C73-642010DE637B}"/>
    <dgm:cxn modelId="{60567D84-B12D-47DA-AE98-32F933A5702F}" type="presOf" srcId="{66C36F79-0480-49E1-9C13-91BC0CE84A68}" destId="{D0B3EC29-E2EC-420C-B097-D8E0F3D730AB}" srcOrd="0" destOrd="0" presId="urn:microsoft.com/office/officeart/2008/layout/LinedList"/>
    <dgm:cxn modelId="{AFB82F8B-A3BC-4F3A-B101-3C2ACF128B27}" srcId="{2D620B57-19F4-43D7-B447-A4D88219DA42}" destId="{C7D2AEA2-9628-4D8C-A2D4-86E912EE797E}" srcOrd="5" destOrd="0" parTransId="{C4F35354-1E03-4AB5-A47B-9A0F98EB8C0C}" sibTransId="{5807B943-0649-49AD-B9DC-10DD1B28BD74}"/>
    <dgm:cxn modelId="{46C4D38F-FAA0-4B9B-8E7C-965E2C014082}" type="presOf" srcId="{81BC2364-AE52-44E7-9686-A113B1A740CD}" destId="{A9A6E17F-39A2-409B-A3F6-AEBC36E8BC82}" srcOrd="0" destOrd="0" presId="urn:microsoft.com/office/officeart/2008/layout/LinedList"/>
    <dgm:cxn modelId="{516B93A8-68B6-4E4D-904B-B044A6F2011F}" srcId="{2D620B57-19F4-43D7-B447-A4D88219DA42}" destId="{D2C3CBFB-DD2A-4DFB-BBC8-58D3277E5830}" srcOrd="3" destOrd="0" parTransId="{4AAA52CE-5D52-4218-BB2E-A5BF524CB723}" sibTransId="{4505D304-49A4-47B1-8927-09C0B9354275}"/>
    <dgm:cxn modelId="{ADA574C3-35F2-4B34-98C2-49B12336BF6B}" type="presOf" srcId="{D2C3CBFB-DD2A-4DFB-BBC8-58D3277E5830}" destId="{50E04A23-DA3E-4ECB-AEDF-0889D2A5E3B6}" srcOrd="0" destOrd="0" presId="urn:microsoft.com/office/officeart/2008/layout/LinedList"/>
    <dgm:cxn modelId="{2AFB4ECA-A5F9-43F7-8B31-B64332A178C2}" type="presOf" srcId="{A4104B99-FE04-4958-AE30-C3B389B1024D}" destId="{01FDD5D5-FAAF-4CA9-8B41-84EDF9EBFC30}" srcOrd="0" destOrd="0" presId="urn:microsoft.com/office/officeart/2008/layout/LinedList"/>
    <dgm:cxn modelId="{F441F2D5-CA53-47AD-882B-379A573B8315}" srcId="{2D620B57-19F4-43D7-B447-A4D88219DA42}" destId="{377A0300-A0ED-4BC0-9275-11EABAD78FC6}" srcOrd="8" destOrd="0" parTransId="{81E5CCB1-478A-47D4-A853-6B241D9C5F2C}" sibTransId="{3CA3C4F5-86A8-4D4E-9311-7CB06FFFA233}"/>
    <dgm:cxn modelId="{62AD67DA-003F-46D2-A13E-74AFDD1FB679}" type="presOf" srcId="{841A4F33-F85C-4745-B413-3BA726E568F1}" destId="{58D956FE-A198-4F15-B70B-339A7FE7AF3B}" srcOrd="0" destOrd="0" presId="urn:microsoft.com/office/officeart/2008/layout/LinedList"/>
    <dgm:cxn modelId="{7676D9DF-68D0-40AE-A56D-817B7064B8A6}" srcId="{2D620B57-19F4-43D7-B447-A4D88219DA42}" destId="{81BC2364-AE52-44E7-9686-A113B1A740CD}" srcOrd="7" destOrd="0" parTransId="{9E18C796-7AED-4202-9A44-57A281311E06}" sibTransId="{1EAF3E10-C294-49E4-85A1-0BF7C259BC5C}"/>
    <dgm:cxn modelId="{834500FD-0BF0-40E5-B41E-ECF70382B90C}" type="presParOf" srcId="{9BC0871A-BBFF-43F8-8550-D03739638436}" destId="{4BD8EA8C-D351-47B2-BB62-79A0066AF35D}" srcOrd="0" destOrd="0" presId="urn:microsoft.com/office/officeart/2008/layout/LinedList"/>
    <dgm:cxn modelId="{5572FCE0-2684-4621-BB14-4D7CDAB64A8A}" type="presParOf" srcId="{9BC0871A-BBFF-43F8-8550-D03739638436}" destId="{4862EB51-9F0B-4CA7-8BAF-D0C8E7604F08}" srcOrd="1" destOrd="0" presId="urn:microsoft.com/office/officeart/2008/layout/LinedList"/>
    <dgm:cxn modelId="{9D96F1C7-1D8E-4FBE-9D55-F366777A9D9C}" type="presParOf" srcId="{4862EB51-9F0B-4CA7-8BAF-D0C8E7604F08}" destId="{01FDD5D5-FAAF-4CA9-8B41-84EDF9EBFC30}" srcOrd="0" destOrd="0" presId="urn:microsoft.com/office/officeart/2008/layout/LinedList"/>
    <dgm:cxn modelId="{6A1E63E9-A38D-432C-953B-F278E468CF2D}" type="presParOf" srcId="{4862EB51-9F0B-4CA7-8BAF-D0C8E7604F08}" destId="{F84A40A8-0CAF-4937-B5A9-CDDF037E9D81}" srcOrd="1" destOrd="0" presId="urn:microsoft.com/office/officeart/2008/layout/LinedList"/>
    <dgm:cxn modelId="{A2EC0D99-B0C5-43A6-AD59-2B36B2E5F44D}" type="presParOf" srcId="{9BC0871A-BBFF-43F8-8550-D03739638436}" destId="{01954C62-AD64-438D-AC12-BDD7C4831878}" srcOrd="2" destOrd="0" presId="urn:microsoft.com/office/officeart/2008/layout/LinedList"/>
    <dgm:cxn modelId="{215936B0-7680-4423-89A3-B43BB9131237}" type="presParOf" srcId="{9BC0871A-BBFF-43F8-8550-D03739638436}" destId="{84FC0CE4-845F-4864-A9C8-2FB279450870}" srcOrd="3" destOrd="0" presId="urn:microsoft.com/office/officeart/2008/layout/LinedList"/>
    <dgm:cxn modelId="{2AD4CD8B-3CAC-488F-BA07-EABCC1BB8BCD}" type="presParOf" srcId="{84FC0CE4-845F-4864-A9C8-2FB279450870}" destId="{D0B3EC29-E2EC-420C-B097-D8E0F3D730AB}" srcOrd="0" destOrd="0" presId="urn:microsoft.com/office/officeart/2008/layout/LinedList"/>
    <dgm:cxn modelId="{5A080CB1-4F50-4E76-882F-3C7124C3B703}" type="presParOf" srcId="{84FC0CE4-845F-4864-A9C8-2FB279450870}" destId="{DF6232A8-E516-4BA3-9C55-F57C5D5954D7}" srcOrd="1" destOrd="0" presId="urn:microsoft.com/office/officeart/2008/layout/LinedList"/>
    <dgm:cxn modelId="{292E6D08-D97C-4A9B-9E72-CDAB145FFFEF}" type="presParOf" srcId="{9BC0871A-BBFF-43F8-8550-D03739638436}" destId="{277B017C-33E3-4D46-B948-AC9CB8B3F3D3}" srcOrd="4" destOrd="0" presId="urn:microsoft.com/office/officeart/2008/layout/LinedList"/>
    <dgm:cxn modelId="{4A8FE02F-DDE7-4F10-B1BF-E7620FD757F0}" type="presParOf" srcId="{9BC0871A-BBFF-43F8-8550-D03739638436}" destId="{E5A2A48D-380E-43F4-A7F6-A0265A584830}" srcOrd="5" destOrd="0" presId="urn:microsoft.com/office/officeart/2008/layout/LinedList"/>
    <dgm:cxn modelId="{06F3D6B3-9B63-4EF9-8100-7ACE5052C537}" type="presParOf" srcId="{E5A2A48D-380E-43F4-A7F6-A0265A584830}" destId="{312C0CFD-BF8D-4802-9B18-ACE993C19FED}" srcOrd="0" destOrd="0" presId="urn:microsoft.com/office/officeart/2008/layout/LinedList"/>
    <dgm:cxn modelId="{6736B616-3DE0-40CF-9FE4-0387DF268A12}" type="presParOf" srcId="{E5A2A48D-380E-43F4-A7F6-A0265A584830}" destId="{1655CBDA-4126-43C9-AD39-98BC7DD01D02}" srcOrd="1" destOrd="0" presId="urn:microsoft.com/office/officeart/2008/layout/LinedList"/>
    <dgm:cxn modelId="{4A5BCDB9-11B8-4E64-A1E6-64123ADAE932}" type="presParOf" srcId="{9BC0871A-BBFF-43F8-8550-D03739638436}" destId="{0D8EAB10-74D1-4D04-8BCB-7A7916C5639B}" srcOrd="6" destOrd="0" presId="urn:microsoft.com/office/officeart/2008/layout/LinedList"/>
    <dgm:cxn modelId="{4ACDF5B5-4404-43E6-90D3-68365CBF7648}" type="presParOf" srcId="{9BC0871A-BBFF-43F8-8550-D03739638436}" destId="{49EE5A1B-CB18-402F-92FE-58420569B7E0}" srcOrd="7" destOrd="0" presId="urn:microsoft.com/office/officeart/2008/layout/LinedList"/>
    <dgm:cxn modelId="{097534A2-9708-40C5-AFF6-9449BFC1FD43}" type="presParOf" srcId="{49EE5A1B-CB18-402F-92FE-58420569B7E0}" destId="{50E04A23-DA3E-4ECB-AEDF-0889D2A5E3B6}" srcOrd="0" destOrd="0" presId="urn:microsoft.com/office/officeart/2008/layout/LinedList"/>
    <dgm:cxn modelId="{72DFA8B2-8F73-4BEA-8AE9-293A97A38F31}" type="presParOf" srcId="{49EE5A1B-CB18-402F-92FE-58420569B7E0}" destId="{35B718E6-DED6-4F91-B903-BB6E70CFC794}" srcOrd="1" destOrd="0" presId="urn:microsoft.com/office/officeart/2008/layout/LinedList"/>
    <dgm:cxn modelId="{B96F522E-4AE4-49ED-BA6A-834FF6129E96}" type="presParOf" srcId="{9BC0871A-BBFF-43F8-8550-D03739638436}" destId="{A671557F-8D9D-4AA1-9386-7E57C491204F}" srcOrd="8" destOrd="0" presId="urn:microsoft.com/office/officeart/2008/layout/LinedList"/>
    <dgm:cxn modelId="{3F4CAFB0-B73A-4812-953C-14220E7D0469}" type="presParOf" srcId="{9BC0871A-BBFF-43F8-8550-D03739638436}" destId="{68197150-B832-4550-BCDB-0B2DC9A6D762}" srcOrd="9" destOrd="0" presId="urn:microsoft.com/office/officeart/2008/layout/LinedList"/>
    <dgm:cxn modelId="{A1373389-4E18-4115-93C2-9E51DC73D64D}" type="presParOf" srcId="{68197150-B832-4550-BCDB-0B2DC9A6D762}" destId="{C85FEEF6-B7DB-44EF-9CE6-E8BC0A78C32A}" srcOrd="0" destOrd="0" presId="urn:microsoft.com/office/officeart/2008/layout/LinedList"/>
    <dgm:cxn modelId="{720907BF-D0D1-4EA3-A59E-A5C42BFE7D42}" type="presParOf" srcId="{68197150-B832-4550-BCDB-0B2DC9A6D762}" destId="{9BC98FD4-66C6-4F77-A78E-68EA65B1F540}" srcOrd="1" destOrd="0" presId="urn:microsoft.com/office/officeart/2008/layout/LinedList"/>
    <dgm:cxn modelId="{0A3791C6-E349-4356-9D8F-F7B038181C0B}" type="presParOf" srcId="{9BC0871A-BBFF-43F8-8550-D03739638436}" destId="{DE41C651-6A3D-48F3-9C75-EDEDFAC90D82}" srcOrd="10" destOrd="0" presId="urn:microsoft.com/office/officeart/2008/layout/LinedList"/>
    <dgm:cxn modelId="{4711CC4D-F8F3-4098-AEAB-7D06E9C9A98C}" type="presParOf" srcId="{9BC0871A-BBFF-43F8-8550-D03739638436}" destId="{445EC2D4-2C32-43C3-AF60-F05338D4447D}" srcOrd="11" destOrd="0" presId="urn:microsoft.com/office/officeart/2008/layout/LinedList"/>
    <dgm:cxn modelId="{9F687F0F-F6D2-485A-8FFA-AAA947F18E8F}" type="presParOf" srcId="{445EC2D4-2C32-43C3-AF60-F05338D4447D}" destId="{768FF8BE-A3B1-474E-97D6-2F23223EABC5}" srcOrd="0" destOrd="0" presId="urn:microsoft.com/office/officeart/2008/layout/LinedList"/>
    <dgm:cxn modelId="{9C3A0931-D6B0-428E-A4AA-8D1A11639F67}" type="presParOf" srcId="{445EC2D4-2C32-43C3-AF60-F05338D4447D}" destId="{1D8252AD-3068-465E-8BCB-2CDF03E5FB6F}" srcOrd="1" destOrd="0" presId="urn:microsoft.com/office/officeart/2008/layout/LinedList"/>
    <dgm:cxn modelId="{41B1CB81-F1EF-407E-A39F-B9DA74F81456}" type="presParOf" srcId="{9BC0871A-BBFF-43F8-8550-D03739638436}" destId="{6669A6FB-A9E4-486A-9D7C-1C7F5FC47EBD}" srcOrd="12" destOrd="0" presId="urn:microsoft.com/office/officeart/2008/layout/LinedList"/>
    <dgm:cxn modelId="{FC940743-FAFA-4617-A1DF-1D6CDEB2F53B}" type="presParOf" srcId="{9BC0871A-BBFF-43F8-8550-D03739638436}" destId="{C4DD96C8-FCB8-44EE-A533-AE3086DD7997}" srcOrd="13" destOrd="0" presId="urn:microsoft.com/office/officeart/2008/layout/LinedList"/>
    <dgm:cxn modelId="{C596F6BE-9826-4CBD-AA93-67C4E5E49575}" type="presParOf" srcId="{C4DD96C8-FCB8-44EE-A533-AE3086DD7997}" destId="{58D956FE-A198-4F15-B70B-339A7FE7AF3B}" srcOrd="0" destOrd="0" presId="urn:microsoft.com/office/officeart/2008/layout/LinedList"/>
    <dgm:cxn modelId="{63D76546-987D-42A5-BB23-B3281D2576DC}" type="presParOf" srcId="{C4DD96C8-FCB8-44EE-A533-AE3086DD7997}" destId="{62B2FAE2-AF6B-4384-8DBA-DFF400364B7F}" srcOrd="1" destOrd="0" presId="urn:microsoft.com/office/officeart/2008/layout/LinedList"/>
    <dgm:cxn modelId="{3B8C0D58-4C38-4AE1-A20D-D8D96696D01D}" type="presParOf" srcId="{9BC0871A-BBFF-43F8-8550-D03739638436}" destId="{BB09E117-458A-4177-8B4F-AC1B57673600}" srcOrd="14" destOrd="0" presId="urn:microsoft.com/office/officeart/2008/layout/LinedList"/>
    <dgm:cxn modelId="{43238C70-B96F-47F8-AC0E-15AF0420F40B}" type="presParOf" srcId="{9BC0871A-BBFF-43F8-8550-D03739638436}" destId="{B6585E94-D99B-46CE-9496-6893CACB26A0}" srcOrd="15" destOrd="0" presId="urn:microsoft.com/office/officeart/2008/layout/LinedList"/>
    <dgm:cxn modelId="{C5EFD9AA-F6F0-4569-8219-8EAB47654F0A}" type="presParOf" srcId="{B6585E94-D99B-46CE-9496-6893CACB26A0}" destId="{A9A6E17F-39A2-409B-A3F6-AEBC36E8BC82}" srcOrd="0" destOrd="0" presId="urn:microsoft.com/office/officeart/2008/layout/LinedList"/>
    <dgm:cxn modelId="{3DDF2CDC-01E2-4D74-89C6-DA6D32AEDE37}" type="presParOf" srcId="{B6585E94-D99B-46CE-9496-6893CACB26A0}" destId="{2FD26E16-46DB-4968-BF26-1DD425C5A1B6}" srcOrd="1" destOrd="0" presId="urn:microsoft.com/office/officeart/2008/layout/LinedList"/>
    <dgm:cxn modelId="{1F55C2F7-38E5-489E-9F09-F6643900DDF9}" type="presParOf" srcId="{9BC0871A-BBFF-43F8-8550-D03739638436}" destId="{FF571B70-6522-4887-8AAB-995572C6775D}" srcOrd="16" destOrd="0" presId="urn:microsoft.com/office/officeart/2008/layout/LinedList"/>
    <dgm:cxn modelId="{A73137D4-BD86-4D3B-A3CD-272800EBCCA1}" type="presParOf" srcId="{9BC0871A-BBFF-43F8-8550-D03739638436}" destId="{9ECBA203-E11F-4FA6-B07C-16255F2ECD13}" srcOrd="17" destOrd="0" presId="urn:microsoft.com/office/officeart/2008/layout/LinedList"/>
    <dgm:cxn modelId="{743A5AE3-2091-4C3F-9EA2-D065A2BCC798}" type="presParOf" srcId="{9ECBA203-E11F-4FA6-B07C-16255F2ECD13}" destId="{86579909-CE0B-4C47-9E94-1C0975A8688F}" srcOrd="0" destOrd="0" presId="urn:microsoft.com/office/officeart/2008/layout/LinedList"/>
    <dgm:cxn modelId="{07910AA4-5731-4022-B25F-E7423BADA500}" type="presParOf" srcId="{9ECBA203-E11F-4FA6-B07C-16255F2ECD13}" destId="{055AC21A-5AEF-48A9-8C36-3DC6565E69B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53533-A3E7-4F0E-8576-D6305C8BA86B}"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8B5FB315-2BB7-40FA-92A6-21A77962ECFD}">
      <dgm:prSet/>
      <dgm:spPr/>
      <dgm:t>
        <a:bodyPr/>
        <a:lstStyle/>
        <a:p>
          <a:pPr rtl="0"/>
          <a:r>
            <a:rPr lang="en-US"/>
            <a:t>Day 1</a:t>
          </a:r>
          <a:r>
            <a:rPr lang="en-US" b="0" i="0" u="none" strike="noStrike" cap="none" baseline="0" noProof="0">
              <a:latin typeface="The Serif Hand Black"/>
            </a:rPr>
            <a:t> – Intro to Track:  </a:t>
          </a:r>
          <a:r>
            <a:rPr lang="en-US" b="0" i="0" u="none" strike="noStrike" cap="none" baseline="0" noProof="0"/>
            <a:t>Review Science safety procedures. Look at materials and allow students to guess what we will be doing with the materials this week. Show video about Barn Owls </a:t>
          </a:r>
          <a:r>
            <a:rPr lang="en-US" b="0" i="0" u="none" strike="noStrike" cap="none" baseline="0" noProof="0">
              <a:hlinkClick xmlns:r="http://schemas.openxmlformats.org/officeDocument/2006/relationships" r:id="rId1"/>
            </a:rPr>
            <a:t>https://youtu.be/XFSCsyPHw6c</a:t>
          </a:r>
          <a:r>
            <a:rPr lang="en-US" b="0" i="0" u="none" strike="noStrike" cap="none" baseline="0" noProof="0"/>
            <a:t> </a:t>
          </a:r>
          <a:r>
            <a:rPr lang="en-US" b="0" i="0" u="none" strike="noStrike" cap="none" baseline="0" noProof="0">
              <a:latin typeface="The Serif Hand Black"/>
            </a:rPr>
            <a:t> </a:t>
          </a:r>
          <a:endParaRPr lang="en-US"/>
        </a:p>
      </dgm:t>
    </dgm:pt>
    <dgm:pt modelId="{BD121876-37A6-4CAF-9F25-89F8D11D2F2A}" type="parTrans" cxnId="{959DCE91-5BDF-49B8-BB5B-A67FCEFB9A61}">
      <dgm:prSet/>
      <dgm:spPr/>
      <dgm:t>
        <a:bodyPr/>
        <a:lstStyle/>
        <a:p>
          <a:endParaRPr lang="en-US"/>
        </a:p>
      </dgm:t>
    </dgm:pt>
    <dgm:pt modelId="{C3013E11-7304-443A-8B4A-FEF8A06F4AAF}" type="sibTrans" cxnId="{959DCE91-5BDF-49B8-BB5B-A67FCEFB9A61}">
      <dgm:prSet/>
      <dgm:spPr/>
      <dgm:t>
        <a:bodyPr/>
        <a:lstStyle/>
        <a:p>
          <a:endParaRPr lang="en-US"/>
        </a:p>
      </dgm:t>
    </dgm:pt>
    <dgm:pt modelId="{470BD39D-0259-4243-955E-22BE7B177407}">
      <dgm:prSet phldr="0"/>
      <dgm:spPr/>
      <dgm:t>
        <a:bodyPr/>
        <a:lstStyle/>
        <a:p>
          <a:pPr rtl="0"/>
          <a:r>
            <a:rPr lang="en-US"/>
            <a:t>Day 2</a:t>
          </a:r>
          <a:r>
            <a:rPr lang="en-US">
              <a:latin typeface="The Serif Hand Black"/>
            </a:rPr>
            <a:t> – Learn </a:t>
          </a:r>
          <a:r>
            <a:rPr lang="en-US"/>
            <a:t>Watch this video  about Owl's diets </a:t>
          </a:r>
          <a:r>
            <a:rPr lang="en-US" u="sng">
              <a:hlinkClick xmlns:r="http://schemas.openxmlformats.org/officeDocument/2006/relationships" r:id="rId2"/>
            </a:rPr>
            <a:t>https://youtu.be/nL0e6HMx1NI</a:t>
          </a:r>
          <a:r>
            <a:rPr lang="en-US" u="sng">
              <a:latin typeface="The Serif Hand Black"/>
            </a:rPr>
            <a:t> </a:t>
          </a:r>
          <a:r>
            <a:rPr lang="en-US"/>
            <a:t> then watch the 30 second video about owl pellet dissection on Kidwing.com. When done, dissect your own pellet at </a:t>
          </a:r>
          <a:r>
            <a:rPr lang="en-US" u="sng">
              <a:hlinkClick xmlns:r="http://schemas.openxmlformats.org/officeDocument/2006/relationships" r:id="rId3"/>
            </a:rPr>
            <a:t>https://kidwings.com/virtual-pellet/index2.html</a:t>
          </a:r>
          <a:r>
            <a:rPr lang="en-US" u="sng"/>
            <a:t> </a:t>
          </a:r>
          <a:r>
            <a:rPr lang="en-US" u="sng">
              <a:latin typeface="The Serif Hand Black"/>
            </a:rPr>
            <a:t> </a:t>
          </a:r>
          <a:endParaRPr lang="en-US" u="sng"/>
        </a:p>
      </dgm:t>
    </dgm:pt>
    <dgm:pt modelId="{7CFCA95D-3FCF-4769-8D67-8C660D48EC4D}" type="parTrans" cxnId="{E0029268-1BD3-4C96-BF1B-D94A89709840}">
      <dgm:prSet/>
      <dgm:spPr/>
    </dgm:pt>
    <dgm:pt modelId="{A385B3CD-7BEA-46A0-8AC7-1EB30B98C398}" type="sibTrans" cxnId="{E0029268-1BD3-4C96-BF1B-D94A89709840}">
      <dgm:prSet/>
      <dgm:spPr/>
      <dgm:t>
        <a:bodyPr/>
        <a:lstStyle/>
        <a:p>
          <a:endParaRPr lang="en-US"/>
        </a:p>
      </dgm:t>
    </dgm:pt>
    <dgm:pt modelId="{83227272-78CD-40CB-8EE4-90D5C8ADF3DF}">
      <dgm:prSet phldr="0"/>
      <dgm:spPr/>
      <dgm:t>
        <a:bodyPr/>
        <a:lstStyle/>
        <a:p>
          <a:pPr rtl="0"/>
          <a:r>
            <a:rPr lang="en-US"/>
            <a:t>Day 3</a:t>
          </a:r>
          <a:r>
            <a:rPr lang="en-US">
              <a:latin typeface="The Serif Hand Black"/>
            </a:rPr>
            <a:t> – Experiment </a:t>
          </a:r>
          <a:r>
            <a:rPr lang="en-US"/>
            <a:t>share digital booklet and begin on page 37 </a:t>
          </a:r>
          <a:r>
            <a:rPr lang="en-US">
              <a:hlinkClick xmlns:r="http://schemas.openxmlformats.org/officeDocument/2006/relationships" r:id="rId4"/>
            </a:rPr>
            <a:t>https://issuu.com/wolfcenter/docs/obdk-pelletguide_5x8_issuu-091916/32</a:t>
          </a:r>
          <a:r>
            <a:rPr lang="en-US"/>
            <a:t> and begin to dissect pellets </a:t>
          </a:r>
        </a:p>
      </dgm:t>
    </dgm:pt>
    <dgm:pt modelId="{4F334AEE-B6C4-45EF-8489-276111781C03}" type="parTrans" cxnId="{9DEFAB6E-60EB-4C79-A371-AAE9FE34AFBA}">
      <dgm:prSet/>
      <dgm:spPr/>
    </dgm:pt>
    <dgm:pt modelId="{5F9D6860-0335-457B-B25B-8713544A3FA9}" type="sibTrans" cxnId="{9DEFAB6E-60EB-4C79-A371-AAE9FE34AFBA}">
      <dgm:prSet/>
      <dgm:spPr/>
      <dgm:t>
        <a:bodyPr/>
        <a:lstStyle/>
        <a:p>
          <a:endParaRPr lang="en-US"/>
        </a:p>
      </dgm:t>
    </dgm:pt>
    <dgm:pt modelId="{4DC714FE-752E-43A7-B701-59CB1BBFC5B7}">
      <dgm:prSet phldr="0"/>
      <dgm:spPr/>
      <dgm:t>
        <a:bodyPr/>
        <a:lstStyle/>
        <a:p>
          <a:pPr rtl="0"/>
          <a:r>
            <a:rPr lang="en-US">
              <a:latin typeface="The Serif Hand Black"/>
            </a:rPr>
            <a:t>Day 4 – Experiment </a:t>
          </a:r>
          <a:r>
            <a:rPr lang="en-US"/>
            <a:t>using the pellets contents, try to identify the food source by using the bone ID charts located on pages 40-45 of the pellet guide. Students may try to glue their bones down to white or black paper and see if they can reconstruction their animal's skeleton </a:t>
          </a:r>
        </a:p>
      </dgm:t>
    </dgm:pt>
    <dgm:pt modelId="{6D779F70-1803-4C0E-8FE4-23648601DD2F}" type="parTrans" cxnId="{F0C2EF23-A728-40E0-884A-3993D31808DD}">
      <dgm:prSet/>
      <dgm:spPr/>
    </dgm:pt>
    <dgm:pt modelId="{8B358A6A-E3ED-4403-B73E-EC8D5493DF21}" type="sibTrans" cxnId="{F0C2EF23-A728-40E0-884A-3993D31808DD}">
      <dgm:prSet/>
      <dgm:spPr/>
      <dgm:t>
        <a:bodyPr/>
        <a:lstStyle/>
        <a:p>
          <a:endParaRPr lang="en-US"/>
        </a:p>
      </dgm:t>
    </dgm:pt>
    <dgm:pt modelId="{258C8B45-60A6-41ED-9F97-F13DDCE1A21F}" type="pres">
      <dgm:prSet presAssocID="{23853533-A3E7-4F0E-8576-D6305C8BA86B}" presName="outerComposite" presStyleCnt="0">
        <dgm:presLayoutVars>
          <dgm:chMax val="5"/>
          <dgm:dir/>
          <dgm:resizeHandles val="exact"/>
        </dgm:presLayoutVars>
      </dgm:prSet>
      <dgm:spPr/>
    </dgm:pt>
    <dgm:pt modelId="{830882BE-8B54-4C15-8075-052E8BCE48FC}" type="pres">
      <dgm:prSet presAssocID="{23853533-A3E7-4F0E-8576-D6305C8BA86B}" presName="dummyMaxCanvas" presStyleCnt="0">
        <dgm:presLayoutVars/>
      </dgm:prSet>
      <dgm:spPr/>
    </dgm:pt>
    <dgm:pt modelId="{14B8C23D-966E-4866-976F-FFF65EAF500B}" type="pres">
      <dgm:prSet presAssocID="{23853533-A3E7-4F0E-8576-D6305C8BA86B}" presName="FourNodes_1" presStyleLbl="node1" presStyleIdx="0" presStyleCnt="4">
        <dgm:presLayoutVars>
          <dgm:bulletEnabled val="1"/>
        </dgm:presLayoutVars>
      </dgm:prSet>
      <dgm:spPr/>
    </dgm:pt>
    <dgm:pt modelId="{7DADBE90-CD9A-4D4A-B28C-8BBFC2F70889}" type="pres">
      <dgm:prSet presAssocID="{23853533-A3E7-4F0E-8576-D6305C8BA86B}" presName="FourNodes_2" presStyleLbl="node1" presStyleIdx="1" presStyleCnt="4">
        <dgm:presLayoutVars>
          <dgm:bulletEnabled val="1"/>
        </dgm:presLayoutVars>
      </dgm:prSet>
      <dgm:spPr/>
    </dgm:pt>
    <dgm:pt modelId="{0B66B308-2ED6-4180-BEFB-D4C256B3B044}" type="pres">
      <dgm:prSet presAssocID="{23853533-A3E7-4F0E-8576-D6305C8BA86B}" presName="FourNodes_3" presStyleLbl="node1" presStyleIdx="2" presStyleCnt="4">
        <dgm:presLayoutVars>
          <dgm:bulletEnabled val="1"/>
        </dgm:presLayoutVars>
      </dgm:prSet>
      <dgm:spPr/>
    </dgm:pt>
    <dgm:pt modelId="{DEA91958-6C57-46BC-8C03-BB466D7DB1B1}" type="pres">
      <dgm:prSet presAssocID="{23853533-A3E7-4F0E-8576-D6305C8BA86B}" presName="FourNodes_4" presStyleLbl="node1" presStyleIdx="3" presStyleCnt="4">
        <dgm:presLayoutVars>
          <dgm:bulletEnabled val="1"/>
        </dgm:presLayoutVars>
      </dgm:prSet>
      <dgm:spPr/>
    </dgm:pt>
    <dgm:pt modelId="{1285CA73-4D0F-4B81-B6BE-E4B4E570ACE4}" type="pres">
      <dgm:prSet presAssocID="{23853533-A3E7-4F0E-8576-D6305C8BA86B}" presName="FourConn_1-2" presStyleLbl="fgAccFollowNode1" presStyleIdx="0" presStyleCnt="3">
        <dgm:presLayoutVars>
          <dgm:bulletEnabled val="1"/>
        </dgm:presLayoutVars>
      </dgm:prSet>
      <dgm:spPr/>
    </dgm:pt>
    <dgm:pt modelId="{31AD2DEC-E130-4D0D-93D9-DC4D2B237094}" type="pres">
      <dgm:prSet presAssocID="{23853533-A3E7-4F0E-8576-D6305C8BA86B}" presName="FourConn_2-3" presStyleLbl="fgAccFollowNode1" presStyleIdx="1" presStyleCnt="3">
        <dgm:presLayoutVars>
          <dgm:bulletEnabled val="1"/>
        </dgm:presLayoutVars>
      </dgm:prSet>
      <dgm:spPr/>
    </dgm:pt>
    <dgm:pt modelId="{93AE520F-0F1A-4754-A00E-604C5E358898}" type="pres">
      <dgm:prSet presAssocID="{23853533-A3E7-4F0E-8576-D6305C8BA86B}" presName="FourConn_3-4" presStyleLbl="fgAccFollowNode1" presStyleIdx="2" presStyleCnt="3">
        <dgm:presLayoutVars>
          <dgm:bulletEnabled val="1"/>
        </dgm:presLayoutVars>
      </dgm:prSet>
      <dgm:spPr/>
    </dgm:pt>
    <dgm:pt modelId="{269AAD0D-26B1-4C22-BCC2-3857BF1A2CE9}" type="pres">
      <dgm:prSet presAssocID="{23853533-A3E7-4F0E-8576-D6305C8BA86B}" presName="FourNodes_1_text" presStyleLbl="node1" presStyleIdx="3" presStyleCnt="4">
        <dgm:presLayoutVars>
          <dgm:bulletEnabled val="1"/>
        </dgm:presLayoutVars>
      </dgm:prSet>
      <dgm:spPr/>
    </dgm:pt>
    <dgm:pt modelId="{B45A9077-2193-4D5E-BC4C-EDA09BF7521C}" type="pres">
      <dgm:prSet presAssocID="{23853533-A3E7-4F0E-8576-D6305C8BA86B}" presName="FourNodes_2_text" presStyleLbl="node1" presStyleIdx="3" presStyleCnt="4">
        <dgm:presLayoutVars>
          <dgm:bulletEnabled val="1"/>
        </dgm:presLayoutVars>
      </dgm:prSet>
      <dgm:spPr/>
    </dgm:pt>
    <dgm:pt modelId="{B98D74CC-52B9-48E8-A422-5EFD5C4351D3}" type="pres">
      <dgm:prSet presAssocID="{23853533-A3E7-4F0E-8576-D6305C8BA86B}" presName="FourNodes_3_text" presStyleLbl="node1" presStyleIdx="3" presStyleCnt="4">
        <dgm:presLayoutVars>
          <dgm:bulletEnabled val="1"/>
        </dgm:presLayoutVars>
      </dgm:prSet>
      <dgm:spPr/>
    </dgm:pt>
    <dgm:pt modelId="{B7AF67CE-6A94-4E5E-9FC1-D0A4A72E8168}" type="pres">
      <dgm:prSet presAssocID="{23853533-A3E7-4F0E-8576-D6305C8BA86B}" presName="FourNodes_4_text" presStyleLbl="node1" presStyleIdx="3" presStyleCnt="4">
        <dgm:presLayoutVars>
          <dgm:bulletEnabled val="1"/>
        </dgm:presLayoutVars>
      </dgm:prSet>
      <dgm:spPr/>
    </dgm:pt>
  </dgm:ptLst>
  <dgm:cxnLst>
    <dgm:cxn modelId="{B6702308-93A4-4529-8D28-75955B37DA5D}" type="presOf" srcId="{4DC714FE-752E-43A7-B701-59CB1BBFC5B7}" destId="{DEA91958-6C57-46BC-8C03-BB466D7DB1B1}" srcOrd="0" destOrd="0" presId="urn:microsoft.com/office/officeart/2005/8/layout/vProcess5"/>
    <dgm:cxn modelId="{33FC8E23-2733-44A0-90B5-556471E33708}" type="presOf" srcId="{8B5FB315-2BB7-40FA-92A6-21A77962ECFD}" destId="{269AAD0D-26B1-4C22-BCC2-3857BF1A2CE9}" srcOrd="1" destOrd="0" presId="urn:microsoft.com/office/officeart/2005/8/layout/vProcess5"/>
    <dgm:cxn modelId="{F0C2EF23-A728-40E0-884A-3993D31808DD}" srcId="{23853533-A3E7-4F0E-8576-D6305C8BA86B}" destId="{4DC714FE-752E-43A7-B701-59CB1BBFC5B7}" srcOrd="3" destOrd="0" parTransId="{6D779F70-1803-4C0E-8FE4-23648601DD2F}" sibTransId="{8B358A6A-E3ED-4403-B73E-EC8D5493DF21}"/>
    <dgm:cxn modelId="{6F272934-9442-4A41-9C2B-74D0206BB717}" type="presOf" srcId="{23853533-A3E7-4F0E-8576-D6305C8BA86B}" destId="{258C8B45-60A6-41ED-9F97-F13DDCE1A21F}" srcOrd="0" destOrd="0" presId="urn:microsoft.com/office/officeart/2005/8/layout/vProcess5"/>
    <dgm:cxn modelId="{0A5EA654-3F6B-4342-9B25-8F7D87B9824F}" type="presOf" srcId="{4DC714FE-752E-43A7-B701-59CB1BBFC5B7}" destId="{B7AF67CE-6A94-4E5E-9FC1-D0A4A72E8168}" srcOrd="1" destOrd="0" presId="urn:microsoft.com/office/officeart/2005/8/layout/vProcess5"/>
    <dgm:cxn modelId="{E0029268-1BD3-4C96-BF1B-D94A89709840}" srcId="{23853533-A3E7-4F0E-8576-D6305C8BA86B}" destId="{470BD39D-0259-4243-955E-22BE7B177407}" srcOrd="1" destOrd="0" parTransId="{7CFCA95D-3FCF-4769-8D67-8C660D48EC4D}" sibTransId="{A385B3CD-7BEA-46A0-8AC7-1EB30B98C398}"/>
    <dgm:cxn modelId="{9DEFAB6E-60EB-4C79-A371-AAE9FE34AFBA}" srcId="{23853533-A3E7-4F0E-8576-D6305C8BA86B}" destId="{83227272-78CD-40CB-8EE4-90D5C8ADF3DF}" srcOrd="2" destOrd="0" parTransId="{4F334AEE-B6C4-45EF-8489-276111781C03}" sibTransId="{5F9D6860-0335-457B-B25B-8713544A3FA9}"/>
    <dgm:cxn modelId="{EE9C7290-8458-4AA5-BCD9-4C9725D4FCC3}" type="presOf" srcId="{5F9D6860-0335-457B-B25B-8713544A3FA9}" destId="{93AE520F-0F1A-4754-A00E-604C5E358898}" srcOrd="0" destOrd="0" presId="urn:microsoft.com/office/officeart/2005/8/layout/vProcess5"/>
    <dgm:cxn modelId="{959DCE91-5BDF-49B8-BB5B-A67FCEFB9A61}" srcId="{23853533-A3E7-4F0E-8576-D6305C8BA86B}" destId="{8B5FB315-2BB7-40FA-92A6-21A77962ECFD}" srcOrd="0" destOrd="0" parTransId="{BD121876-37A6-4CAF-9F25-89F8D11D2F2A}" sibTransId="{C3013E11-7304-443A-8B4A-FEF8A06F4AAF}"/>
    <dgm:cxn modelId="{53EB59C0-D430-409E-82E3-EF2204802012}" type="presOf" srcId="{470BD39D-0259-4243-955E-22BE7B177407}" destId="{7DADBE90-CD9A-4D4A-B28C-8BBFC2F70889}" srcOrd="0" destOrd="0" presId="urn:microsoft.com/office/officeart/2005/8/layout/vProcess5"/>
    <dgm:cxn modelId="{C489ACC0-CAA2-4093-80B1-3217EE77A117}" type="presOf" srcId="{470BD39D-0259-4243-955E-22BE7B177407}" destId="{B45A9077-2193-4D5E-BC4C-EDA09BF7521C}" srcOrd="1" destOrd="0" presId="urn:microsoft.com/office/officeart/2005/8/layout/vProcess5"/>
    <dgm:cxn modelId="{7B2C76E1-8AA8-4384-BB9F-E0CD727AE012}" type="presOf" srcId="{83227272-78CD-40CB-8EE4-90D5C8ADF3DF}" destId="{B98D74CC-52B9-48E8-A422-5EFD5C4351D3}" srcOrd="1" destOrd="0" presId="urn:microsoft.com/office/officeart/2005/8/layout/vProcess5"/>
    <dgm:cxn modelId="{5FFD5BE6-5390-439B-B196-B219CDFD9D32}" type="presOf" srcId="{83227272-78CD-40CB-8EE4-90D5C8ADF3DF}" destId="{0B66B308-2ED6-4180-BEFB-D4C256B3B044}" srcOrd="0" destOrd="0" presId="urn:microsoft.com/office/officeart/2005/8/layout/vProcess5"/>
    <dgm:cxn modelId="{862453F8-997F-41E1-92FB-C7A857A9BF51}" type="presOf" srcId="{8B5FB315-2BB7-40FA-92A6-21A77962ECFD}" destId="{14B8C23D-966E-4866-976F-FFF65EAF500B}" srcOrd="0" destOrd="0" presId="urn:microsoft.com/office/officeart/2005/8/layout/vProcess5"/>
    <dgm:cxn modelId="{8B57EDF8-23B3-44B7-9C54-4A04F5718754}" type="presOf" srcId="{A385B3CD-7BEA-46A0-8AC7-1EB30B98C398}" destId="{31AD2DEC-E130-4D0D-93D9-DC4D2B237094}" srcOrd="0" destOrd="0" presId="urn:microsoft.com/office/officeart/2005/8/layout/vProcess5"/>
    <dgm:cxn modelId="{C000FBFA-F048-41F5-A7EC-A1B8054A4651}" type="presOf" srcId="{C3013E11-7304-443A-8B4A-FEF8A06F4AAF}" destId="{1285CA73-4D0F-4B81-B6BE-E4B4E570ACE4}" srcOrd="0" destOrd="0" presId="urn:microsoft.com/office/officeart/2005/8/layout/vProcess5"/>
    <dgm:cxn modelId="{A219A6FA-3730-41FA-9917-B739EC7F430D}" type="presParOf" srcId="{258C8B45-60A6-41ED-9F97-F13DDCE1A21F}" destId="{830882BE-8B54-4C15-8075-052E8BCE48FC}" srcOrd="0" destOrd="0" presId="urn:microsoft.com/office/officeart/2005/8/layout/vProcess5"/>
    <dgm:cxn modelId="{8C49C221-E8B4-45B6-A9BF-4A2CD2BC6B77}" type="presParOf" srcId="{258C8B45-60A6-41ED-9F97-F13DDCE1A21F}" destId="{14B8C23D-966E-4866-976F-FFF65EAF500B}" srcOrd="1" destOrd="0" presId="urn:microsoft.com/office/officeart/2005/8/layout/vProcess5"/>
    <dgm:cxn modelId="{4BAD0894-5332-4A38-B69D-9DF4BE0103BF}" type="presParOf" srcId="{258C8B45-60A6-41ED-9F97-F13DDCE1A21F}" destId="{7DADBE90-CD9A-4D4A-B28C-8BBFC2F70889}" srcOrd="2" destOrd="0" presId="urn:microsoft.com/office/officeart/2005/8/layout/vProcess5"/>
    <dgm:cxn modelId="{3704A760-6D21-4709-877C-FBD7813F645A}" type="presParOf" srcId="{258C8B45-60A6-41ED-9F97-F13DDCE1A21F}" destId="{0B66B308-2ED6-4180-BEFB-D4C256B3B044}" srcOrd="3" destOrd="0" presId="urn:microsoft.com/office/officeart/2005/8/layout/vProcess5"/>
    <dgm:cxn modelId="{3FF2E1A6-985D-46B7-BB88-7E2E9C4B6913}" type="presParOf" srcId="{258C8B45-60A6-41ED-9F97-F13DDCE1A21F}" destId="{DEA91958-6C57-46BC-8C03-BB466D7DB1B1}" srcOrd="4" destOrd="0" presId="urn:microsoft.com/office/officeart/2005/8/layout/vProcess5"/>
    <dgm:cxn modelId="{E56687ED-B74F-48A3-BD11-BE1BC3CA9076}" type="presParOf" srcId="{258C8B45-60A6-41ED-9F97-F13DDCE1A21F}" destId="{1285CA73-4D0F-4B81-B6BE-E4B4E570ACE4}" srcOrd="5" destOrd="0" presId="urn:microsoft.com/office/officeart/2005/8/layout/vProcess5"/>
    <dgm:cxn modelId="{21E44209-9C4E-46FE-8CC5-96589E147ED2}" type="presParOf" srcId="{258C8B45-60A6-41ED-9F97-F13DDCE1A21F}" destId="{31AD2DEC-E130-4D0D-93D9-DC4D2B237094}" srcOrd="6" destOrd="0" presId="urn:microsoft.com/office/officeart/2005/8/layout/vProcess5"/>
    <dgm:cxn modelId="{BFD5E63C-05C8-47AA-8826-168BF41BA60D}" type="presParOf" srcId="{258C8B45-60A6-41ED-9F97-F13DDCE1A21F}" destId="{93AE520F-0F1A-4754-A00E-604C5E358898}" srcOrd="7" destOrd="0" presId="urn:microsoft.com/office/officeart/2005/8/layout/vProcess5"/>
    <dgm:cxn modelId="{1D15ABEE-310C-4245-8D24-18EEE3F55D1B}" type="presParOf" srcId="{258C8B45-60A6-41ED-9F97-F13DDCE1A21F}" destId="{269AAD0D-26B1-4C22-BCC2-3857BF1A2CE9}" srcOrd="8" destOrd="0" presId="urn:microsoft.com/office/officeart/2005/8/layout/vProcess5"/>
    <dgm:cxn modelId="{13A3F796-441C-4DA5-A99E-93D3D8B3F988}" type="presParOf" srcId="{258C8B45-60A6-41ED-9F97-F13DDCE1A21F}" destId="{B45A9077-2193-4D5E-BC4C-EDA09BF7521C}" srcOrd="9" destOrd="0" presId="urn:microsoft.com/office/officeart/2005/8/layout/vProcess5"/>
    <dgm:cxn modelId="{58CA8E9D-9DE0-4066-A8BD-9DC6205A151C}" type="presParOf" srcId="{258C8B45-60A6-41ED-9F97-F13DDCE1A21F}" destId="{B98D74CC-52B9-48E8-A422-5EFD5C4351D3}" srcOrd="10" destOrd="0" presId="urn:microsoft.com/office/officeart/2005/8/layout/vProcess5"/>
    <dgm:cxn modelId="{A5324521-5FBE-46F7-B07D-386E5C99CC4D}" type="presParOf" srcId="{258C8B45-60A6-41ED-9F97-F13DDCE1A21F}" destId="{B7AF67CE-6A94-4E5E-9FC1-D0A4A72E816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8EA8C-D351-47B2-BB62-79A0066AF35D}">
      <dsp:nvSpPr>
        <dsp:cNvPr id="0" name=""/>
        <dsp:cNvSpPr/>
      </dsp:nvSpPr>
      <dsp:spPr>
        <a:xfrm>
          <a:off x="0" y="675"/>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FDD5D5-FAAF-4CA9-8B41-84EDF9EBFC30}">
      <dsp:nvSpPr>
        <dsp:cNvPr id="0" name=""/>
        <dsp:cNvSpPr/>
      </dsp:nvSpPr>
      <dsp:spPr>
        <a:xfrm>
          <a:off x="0" y="67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The Hand"/>
            </a:rPr>
            <a:t>Behind</a:t>
          </a:r>
          <a:r>
            <a:rPr lang="en-US" sz="2800" b="0" i="0" u="none" strike="noStrike" kern="1200" cap="none" baseline="0" noProof="0" dirty="0">
              <a:latin typeface="The Hand"/>
            </a:rPr>
            <a:t> the scenes work- </a:t>
          </a:r>
          <a:r>
            <a:rPr lang="en-US" sz="2800" b="0" i="0" u="none" strike="noStrike" kern="1200" cap="none" baseline="0" noProof="0" dirty="0">
              <a:solidFill>
                <a:srgbClr val="010000"/>
              </a:solidFill>
              <a:latin typeface="The Hand"/>
            </a:rPr>
            <a:t>Gretchen</a:t>
          </a:r>
          <a:endParaRPr lang="en-US" sz="2800" kern="1200" dirty="0">
            <a:latin typeface="The Hand"/>
          </a:endParaRPr>
        </a:p>
      </dsp:txBody>
      <dsp:txXfrm>
        <a:off x="0" y="675"/>
        <a:ext cx="6900512" cy="614976"/>
      </dsp:txXfrm>
    </dsp:sp>
    <dsp:sp modelId="{01954C62-AD64-438D-AC12-BDD7C4831878}">
      <dsp:nvSpPr>
        <dsp:cNvPr id="0" name=""/>
        <dsp:cNvSpPr/>
      </dsp:nvSpPr>
      <dsp:spPr>
        <a:xfrm>
          <a:off x="0" y="615652"/>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B3EC29-E2EC-420C-B097-D8E0F3D730AB}">
      <dsp:nvSpPr>
        <dsp:cNvPr id="0" name=""/>
        <dsp:cNvSpPr/>
      </dsp:nvSpPr>
      <dsp:spPr>
        <a:xfrm>
          <a:off x="0" y="61565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The Hand"/>
            </a:rPr>
            <a:t>Zoom links and monitor- Jenny </a:t>
          </a:r>
        </a:p>
      </dsp:txBody>
      <dsp:txXfrm>
        <a:off x="0" y="615652"/>
        <a:ext cx="6900512" cy="614976"/>
      </dsp:txXfrm>
    </dsp:sp>
    <dsp:sp modelId="{277B017C-33E3-4D46-B948-AC9CB8B3F3D3}">
      <dsp:nvSpPr>
        <dsp:cNvPr id="0" name=""/>
        <dsp:cNvSpPr/>
      </dsp:nvSpPr>
      <dsp:spPr>
        <a:xfrm>
          <a:off x="0" y="1230628"/>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2C0CFD-BF8D-4802-9B18-ACE993C19FED}">
      <dsp:nvSpPr>
        <dsp:cNvPr id="0" name=""/>
        <dsp:cNvSpPr/>
      </dsp:nvSpPr>
      <dsp:spPr>
        <a:xfrm>
          <a:off x="0" y="123062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The Hand"/>
            </a:rPr>
            <a:t>Morning Rally- Gretchen</a:t>
          </a:r>
        </a:p>
      </dsp:txBody>
      <dsp:txXfrm>
        <a:off x="0" y="1230628"/>
        <a:ext cx="6900512" cy="614976"/>
      </dsp:txXfrm>
    </dsp:sp>
    <dsp:sp modelId="{0D8EAB10-74D1-4D04-8BCB-7A7916C5639B}">
      <dsp:nvSpPr>
        <dsp:cNvPr id="0" name=""/>
        <dsp:cNvSpPr/>
      </dsp:nvSpPr>
      <dsp:spPr>
        <a:xfrm>
          <a:off x="0" y="1845605"/>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04A23-DA3E-4ECB-AEDF-0889D2A5E3B6}">
      <dsp:nvSpPr>
        <dsp:cNvPr id="0" name=""/>
        <dsp:cNvSpPr/>
      </dsp:nvSpPr>
      <dsp:spPr>
        <a:xfrm>
          <a:off x="0" y="184560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The Hand"/>
            </a:rPr>
            <a:t>Boxes and Delivery (MapQuest Route App)- Krystal</a:t>
          </a:r>
        </a:p>
      </dsp:txBody>
      <dsp:txXfrm>
        <a:off x="0" y="1845605"/>
        <a:ext cx="6900512" cy="614976"/>
      </dsp:txXfrm>
    </dsp:sp>
    <dsp:sp modelId="{A671557F-8D9D-4AA1-9386-7E57C491204F}">
      <dsp:nvSpPr>
        <dsp:cNvPr id="0" name=""/>
        <dsp:cNvSpPr/>
      </dsp:nvSpPr>
      <dsp:spPr>
        <a:xfrm>
          <a:off x="0" y="2460582"/>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FEEF6-B7DB-44EF-9CE6-E8BC0A78C32A}">
      <dsp:nvSpPr>
        <dsp:cNvPr id="0" name=""/>
        <dsp:cNvSpPr/>
      </dsp:nvSpPr>
      <dsp:spPr>
        <a:xfrm>
          <a:off x="0" y="246058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The Hand"/>
            </a:rPr>
            <a:t>Tracks- Jenny, Krystal, Ashley, </a:t>
          </a:r>
          <a:r>
            <a:rPr lang="en-US" sz="2800" kern="1200" dirty="0" err="1">
              <a:latin typeface="The Hand"/>
            </a:rPr>
            <a:t>Shanon</a:t>
          </a:r>
        </a:p>
      </dsp:txBody>
      <dsp:txXfrm>
        <a:off x="0" y="2460582"/>
        <a:ext cx="6900512" cy="614976"/>
      </dsp:txXfrm>
    </dsp:sp>
    <dsp:sp modelId="{DE41C651-6A3D-48F3-9C75-EDEDFAC90D82}">
      <dsp:nvSpPr>
        <dsp:cNvPr id="0" name=""/>
        <dsp:cNvSpPr/>
      </dsp:nvSpPr>
      <dsp:spPr>
        <a:xfrm>
          <a:off x="0" y="3075558"/>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FF8BE-A3B1-474E-97D6-2F23223EABC5}">
      <dsp:nvSpPr>
        <dsp:cNvPr id="0" name=""/>
        <dsp:cNvSpPr/>
      </dsp:nvSpPr>
      <dsp:spPr>
        <a:xfrm>
          <a:off x="0" y="307555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he Hand"/>
            </a:rPr>
            <a:t>Community Speakers- Gretchen</a:t>
          </a:r>
        </a:p>
      </dsp:txBody>
      <dsp:txXfrm>
        <a:off x="0" y="3075558"/>
        <a:ext cx="6900512" cy="614976"/>
      </dsp:txXfrm>
    </dsp:sp>
    <dsp:sp modelId="{6669A6FB-A9E4-486A-9D7C-1C7F5FC47EBD}">
      <dsp:nvSpPr>
        <dsp:cNvPr id="0" name=""/>
        <dsp:cNvSpPr/>
      </dsp:nvSpPr>
      <dsp:spPr>
        <a:xfrm>
          <a:off x="0" y="3690535"/>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956FE-A198-4F15-B70B-339A7FE7AF3B}">
      <dsp:nvSpPr>
        <dsp:cNvPr id="0" name=""/>
        <dsp:cNvSpPr/>
      </dsp:nvSpPr>
      <dsp:spPr>
        <a:xfrm>
          <a:off x="0" y="369053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err="1">
              <a:latin typeface="The Hand"/>
            </a:rPr>
            <a:t>Flipgrid</a:t>
          </a:r>
          <a:r>
            <a:rPr lang="en-US" sz="2800" kern="1200" dirty="0">
              <a:latin typeface="The Hand"/>
            </a:rPr>
            <a:t>- Shannon </a:t>
          </a:r>
        </a:p>
      </dsp:txBody>
      <dsp:txXfrm>
        <a:off x="0" y="3690535"/>
        <a:ext cx="6900512" cy="614976"/>
      </dsp:txXfrm>
    </dsp:sp>
    <dsp:sp modelId="{BB09E117-458A-4177-8B4F-AC1B57673600}">
      <dsp:nvSpPr>
        <dsp:cNvPr id="0" name=""/>
        <dsp:cNvSpPr/>
      </dsp:nvSpPr>
      <dsp:spPr>
        <a:xfrm>
          <a:off x="0" y="4305512"/>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A6E17F-39A2-409B-A3F6-AEBC36E8BC82}">
      <dsp:nvSpPr>
        <dsp:cNvPr id="0" name=""/>
        <dsp:cNvSpPr/>
      </dsp:nvSpPr>
      <dsp:spPr>
        <a:xfrm>
          <a:off x="0" y="430551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The Hand"/>
            </a:rPr>
            <a:t>Parent/ Student Showcase End of Camp Celebration- Ashley </a:t>
          </a:r>
        </a:p>
      </dsp:txBody>
      <dsp:txXfrm>
        <a:off x="0" y="4305512"/>
        <a:ext cx="6900512" cy="614976"/>
      </dsp:txXfrm>
    </dsp:sp>
    <dsp:sp modelId="{FF571B70-6522-4887-8AAB-995572C6775D}">
      <dsp:nvSpPr>
        <dsp:cNvPr id="0" name=""/>
        <dsp:cNvSpPr/>
      </dsp:nvSpPr>
      <dsp:spPr>
        <a:xfrm>
          <a:off x="0" y="4920488"/>
          <a:ext cx="69005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79909-CE0B-4C47-9E94-1C0975A8688F}">
      <dsp:nvSpPr>
        <dsp:cNvPr id="0" name=""/>
        <dsp:cNvSpPr/>
      </dsp:nvSpPr>
      <dsp:spPr>
        <a:xfrm>
          <a:off x="0" y="492048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The Hand"/>
            </a:rPr>
            <a:t>Q &amp; A</a:t>
          </a:r>
        </a:p>
      </dsp:txBody>
      <dsp:txXfrm>
        <a:off x="0" y="4920488"/>
        <a:ext cx="6900512" cy="614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8C23D-966E-4866-976F-FFF65EAF500B}">
      <dsp:nvSpPr>
        <dsp:cNvPr id="0" name=""/>
        <dsp:cNvSpPr/>
      </dsp:nvSpPr>
      <dsp:spPr>
        <a:xfrm>
          <a:off x="0" y="0"/>
          <a:ext cx="5515660" cy="7664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Day 1</a:t>
          </a:r>
          <a:r>
            <a:rPr lang="en-US" sz="1400" b="0" i="0" u="none" strike="noStrike" kern="1200" cap="none" baseline="0" noProof="0">
              <a:latin typeface="The Serif Hand Black"/>
            </a:rPr>
            <a:t> – Intro to Track:  </a:t>
          </a:r>
          <a:r>
            <a:rPr lang="en-US" sz="1400" b="0" i="0" u="none" strike="noStrike" kern="1200" cap="none" baseline="0" noProof="0"/>
            <a:t>Review Science safety procedures. Look at materials and allow students to guess what we will be doing with the materials this week. Show video about Barn Owls </a:t>
          </a:r>
          <a:r>
            <a:rPr lang="en-US" sz="1400" b="0" i="0" u="none" strike="noStrike" kern="1200" cap="none" baseline="0" noProof="0">
              <a:hlinkClick xmlns:r="http://schemas.openxmlformats.org/officeDocument/2006/relationships" r:id="rId1"/>
            </a:rPr>
            <a:t>https://youtu.be/XFSCsyPHw6c</a:t>
          </a:r>
          <a:r>
            <a:rPr lang="en-US" sz="1400" b="0" i="0" u="none" strike="noStrike" kern="1200" cap="none" baseline="0" noProof="0"/>
            <a:t> </a:t>
          </a:r>
          <a:r>
            <a:rPr lang="en-US" sz="1400" b="0" i="0" u="none" strike="noStrike" kern="1200" cap="none" baseline="0" noProof="0">
              <a:latin typeface="The Serif Hand Black"/>
            </a:rPr>
            <a:t> </a:t>
          </a:r>
          <a:endParaRPr lang="en-US" sz="1400" kern="1200"/>
        </a:p>
      </dsp:txBody>
      <dsp:txXfrm>
        <a:off x="22449" y="22449"/>
        <a:ext cx="4623835" cy="721552"/>
      </dsp:txXfrm>
    </dsp:sp>
    <dsp:sp modelId="{7DADBE90-CD9A-4D4A-B28C-8BBFC2F70889}">
      <dsp:nvSpPr>
        <dsp:cNvPr id="0" name=""/>
        <dsp:cNvSpPr/>
      </dsp:nvSpPr>
      <dsp:spPr>
        <a:xfrm>
          <a:off x="461936" y="905804"/>
          <a:ext cx="5515660" cy="7664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Day 2</a:t>
          </a:r>
          <a:r>
            <a:rPr lang="en-US" sz="1400" kern="1200">
              <a:latin typeface="The Serif Hand Black"/>
            </a:rPr>
            <a:t> – Learn </a:t>
          </a:r>
          <a:r>
            <a:rPr lang="en-US" sz="1400" kern="1200"/>
            <a:t>Watch this video  about Owl's diets </a:t>
          </a:r>
          <a:r>
            <a:rPr lang="en-US" sz="1400" u="sng" kern="1200">
              <a:hlinkClick xmlns:r="http://schemas.openxmlformats.org/officeDocument/2006/relationships" r:id="rId2"/>
            </a:rPr>
            <a:t>https://youtu.be/nL0e6HMx1NI</a:t>
          </a:r>
          <a:r>
            <a:rPr lang="en-US" sz="1400" u="sng" kern="1200">
              <a:latin typeface="The Serif Hand Black"/>
            </a:rPr>
            <a:t> </a:t>
          </a:r>
          <a:r>
            <a:rPr lang="en-US" sz="1400" kern="1200"/>
            <a:t> then watch the 30 second video about owl pellet dissection on Kidwing.com. When done, dissect your own pellet at </a:t>
          </a:r>
          <a:r>
            <a:rPr lang="en-US" sz="1400" u="sng" kern="1200">
              <a:hlinkClick xmlns:r="http://schemas.openxmlformats.org/officeDocument/2006/relationships" r:id="rId3"/>
            </a:rPr>
            <a:t>https://kidwings.com/virtual-pellet/index2.html</a:t>
          </a:r>
          <a:r>
            <a:rPr lang="en-US" sz="1400" u="sng" kern="1200"/>
            <a:t> </a:t>
          </a:r>
          <a:r>
            <a:rPr lang="en-US" sz="1400" u="sng" kern="1200">
              <a:latin typeface="The Serif Hand Black"/>
            </a:rPr>
            <a:t> </a:t>
          </a:r>
          <a:endParaRPr lang="en-US" sz="1400" u="sng" kern="1200"/>
        </a:p>
      </dsp:txBody>
      <dsp:txXfrm>
        <a:off x="484385" y="928253"/>
        <a:ext cx="4510633" cy="721552"/>
      </dsp:txXfrm>
    </dsp:sp>
    <dsp:sp modelId="{0B66B308-2ED6-4180-BEFB-D4C256B3B044}">
      <dsp:nvSpPr>
        <dsp:cNvPr id="0" name=""/>
        <dsp:cNvSpPr/>
      </dsp:nvSpPr>
      <dsp:spPr>
        <a:xfrm>
          <a:off x="916978" y="1811609"/>
          <a:ext cx="5515660" cy="7664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Day 3</a:t>
          </a:r>
          <a:r>
            <a:rPr lang="en-US" sz="1400" kern="1200">
              <a:latin typeface="The Serif Hand Black"/>
            </a:rPr>
            <a:t> – Experiment </a:t>
          </a:r>
          <a:r>
            <a:rPr lang="en-US" sz="1400" kern="1200"/>
            <a:t>share digital booklet and begin on page 37 </a:t>
          </a:r>
          <a:r>
            <a:rPr lang="en-US" sz="1400" kern="1200">
              <a:hlinkClick xmlns:r="http://schemas.openxmlformats.org/officeDocument/2006/relationships" r:id="rId4"/>
            </a:rPr>
            <a:t>https://issuu.com/wolfcenter/docs/obdk-pelletguide_5x8_issuu-091916/32</a:t>
          </a:r>
          <a:r>
            <a:rPr lang="en-US" sz="1400" kern="1200"/>
            <a:t> and begin to dissect pellets </a:t>
          </a:r>
        </a:p>
      </dsp:txBody>
      <dsp:txXfrm>
        <a:off x="939427" y="1834058"/>
        <a:ext cx="4517528" cy="721552"/>
      </dsp:txXfrm>
    </dsp:sp>
    <dsp:sp modelId="{DEA91958-6C57-46BC-8C03-BB466D7DB1B1}">
      <dsp:nvSpPr>
        <dsp:cNvPr id="0" name=""/>
        <dsp:cNvSpPr/>
      </dsp:nvSpPr>
      <dsp:spPr>
        <a:xfrm>
          <a:off x="1378915" y="2717413"/>
          <a:ext cx="5515660" cy="7664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The Serif Hand Black"/>
            </a:rPr>
            <a:t>Day 4 – Experiment </a:t>
          </a:r>
          <a:r>
            <a:rPr lang="en-US" sz="1400" kern="1200"/>
            <a:t>using the pellets contents, try to identify the food source by using the bone ID charts located on pages 40-45 of the pellet guide. Students may try to glue their bones down to white or black paper and see if they can reconstruction their animal's skeleton </a:t>
          </a:r>
        </a:p>
      </dsp:txBody>
      <dsp:txXfrm>
        <a:off x="1401364" y="2739862"/>
        <a:ext cx="4510633" cy="721552"/>
      </dsp:txXfrm>
    </dsp:sp>
    <dsp:sp modelId="{1285CA73-4D0F-4B81-B6BE-E4B4E570ACE4}">
      <dsp:nvSpPr>
        <dsp:cNvPr id="0" name=""/>
        <dsp:cNvSpPr/>
      </dsp:nvSpPr>
      <dsp:spPr>
        <a:xfrm>
          <a:off x="5017468" y="587031"/>
          <a:ext cx="498192" cy="49819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129561" y="587031"/>
        <a:ext cx="274006" cy="374889"/>
      </dsp:txXfrm>
    </dsp:sp>
    <dsp:sp modelId="{31AD2DEC-E130-4D0D-93D9-DC4D2B237094}">
      <dsp:nvSpPr>
        <dsp:cNvPr id="0" name=""/>
        <dsp:cNvSpPr/>
      </dsp:nvSpPr>
      <dsp:spPr>
        <a:xfrm>
          <a:off x="5479404" y="1492835"/>
          <a:ext cx="498192" cy="49819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591497" y="1492835"/>
        <a:ext cx="274006" cy="374889"/>
      </dsp:txXfrm>
    </dsp:sp>
    <dsp:sp modelId="{93AE520F-0F1A-4754-A00E-604C5E358898}">
      <dsp:nvSpPr>
        <dsp:cNvPr id="0" name=""/>
        <dsp:cNvSpPr/>
      </dsp:nvSpPr>
      <dsp:spPr>
        <a:xfrm>
          <a:off x="5934446" y="2398640"/>
          <a:ext cx="498192" cy="49819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046539" y="2398640"/>
        <a:ext cx="274006" cy="3748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7T21:05:51.585"/>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7T20:51:38.37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7T21:38:37.95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02:22:55.120"/>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89036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4297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75168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5345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8884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906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932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883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70653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933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7/13/20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585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7/13/20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30696074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73" r:id="rId6"/>
    <p:sldLayoutId id="2147483769" r:id="rId7"/>
    <p:sldLayoutId id="2147483770" r:id="rId8"/>
    <p:sldLayoutId id="2147483771" r:id="rId9"/>
    <p:sldLayoutId id="2147483772" r:id="rId10"/>
    <p:sldLayoutId id="2147483774"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www.wilsonwaffling.co.uk/using-kahoot/" TargetMode="External"/><Relationship Id="rId2" Type="http://schemas.openxmlformats.org/officeDocument/2006/relationships/slideLayout" Target="../slideLayouts/slideLayout2.xml"/><Relationship Id="rId1" Type="http://schemas.openxmlformats.org/officeDocument/2006/relationships/video" Target="https://www.youtube.com/embed/DChofjUH488?feature=oembed" TargetMode="Externa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blogs.sussex.ac.uk/tel/2020/04/07/zoom-for-online-teachi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hyperlink" Target="https://www.mapquest.com/routeplanner"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lipgrid.com/s/c1a4ece80ea7" TargetMode="External"/><Relationship Id="rId2" Type="http://schemas.openxmlformats.org/officeDocument/2006/relationships/hyperlink" Target="https://flipgrid.com/s/d1f715adb279"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Code.org"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customXml" Target="../ink/ink4.xml"/><Relationship Id="rId4" Type="http://schemas.openxmlformats.org/officeDocument/2006/relationships/hyperlink" Target="https://flipgrid.com/s/15d721152ce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flipgrid.com/s/58d61c17ca8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desmos.com/" TargetMode="External"/><Relationship Id="rId7" Type="http://schemas.openxmlformats.org/officeDocument/2006/relationships/image" Target="../media/image34.png"/><Relationship Id="rId2" Type="http://schemas.openxmlformats.org/officeDocument/2006/relationships/hyperlink" Target="https://www.setgame.com/welcome"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kahoot.com/schools-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vws.icloud-content.com/B/AToRRdPAzXgSWz13rlptlzrIT59hAd4bT8ombHPw3LwtjIDfavfpBWec/IMG_2310.MOV?o=AuYZmOcuA9SIwJrQZPZUytoF5pVu5HJcHxkD8Deb6NLJ&amp;v=1&amp;x=3&amp;a=CAogG4j1uDXEQ6LPzO1PwKAQd1RxLWx0ZCAOFz6MNO2L6wQSdRDcld6rsC4Y3KXZ_7kuIgEAKggByAD_YWleSVIEyE-fYVoE6QVnnGolxVVngyTfRbuF6n9NYR0IVNNJ5sGDVZ767PI6w0BwfcvlUlEay3IlqW7UnP6izjsForiwOV0to6IyEzEp1dX2-8v5UcEaxv4t0ugjVQ&amp;e=1596116587&amp;fl=&amp;r=4E26F521-6BF1-4869-9C6F-859E12B79631-1&amp;k=PN588XwZ6jt1K0xmYiLPLQ&amp;ckc=com.apple.largeattachment&amp;ckz=C333AF0C-E528-45D9-8303-1011EB0B7C96&amp;p=21&amp;s=2vtXErOeqNE6DG3HLjSSy0rzNPo&amp;teh=1https://cvws.icloud-content.com/B/AToRRdPAzXgSWz13rlptlzrIT59hAd4bT8ombHPw3LwtjIDfavfpBWec/IMG_2310.MOV?o=AuYZmOcuA9SIwJrQZPZUytoF5pVu5HJcHxkD8Deb6NLJ&amp;v=1&amp;x=3&amp;a=CAogG4j1uDXEQ6LPzO1PwKAQd1RxLWx0ZCAOFz6MNO2L6wQSdRDcld6rsC4Y3KXZ_7kuIgEAKggByAD_YWleSVIEyE-fYVoE6QVnnGolxVVngyTfRbuF6n9NYR0IVNNJ5sGDVZ767PI6w0BwfcvlUlEay3IlqW7UnP6izjsForiwOV0to6IyEzEp1dX2-8v5UcEaxv4t0ugjVQ&amp;e=1596116587&amp;fl=&amp;r=4E26F521-6BF1-4869-9C6F-859E12B79631-1&amp;k=PN588XwZ6jt1K0xmYiLPLQ&amp;ckc=com.apple.largeattachment&amp;ckz=C333AF0C-E528-45D9-8303-1011EB0B7C96&amp;p=21&amp;s=2vtXErOeqNE6DG3HLjSSy0rzNPo&amp;teh=1https://cvws.icloud-content.com/B/AToRRdPAzXgSWz13rlptlzrIT59hAd4bT8ombHPw3LwtjIDfavfpBWec/IMG_2310.MOV?o=AuYZmOcuA9SIwJrQZPZUytoF5pVu5HJcHxkD8Deb6NLJ&amp;v=1&amp;x=3&amp;a=CAogG4j1uDXEQ6LPzO1PwKAQd1RxLWx0ZCAOFz6MNO2L6wQSdRDcld6rsC4Y3KXZ_7kuIgEAKggByAD_YWleSVIEyE-fYVoE6QVnnGolxVVngyTfRbuF6n9NYR0IVNNJ5sGDVZ767PI6w0BwfcvlUlEay3IlqW7UnP6izjsForiwOV0to6IyEzEp1dX2-8v5UcEaxv4t0ugjVQ&amp;e=1596116587&amp;fl=&amp;r=4E26F521-6BF1-4869-9C6F-859E12B79631-1&amp;k=PN588XwZ6jt1K0xmYiLPLQ&amp;ckc=com.apple.largeattachment&amp;ckz=C333AF0C-E528-45D9-8303-1011EB0B7C96&amp;p=21&amp;s=2vtXErOeqNE6DG3HLjSSy0rzNPo&amp;teh=1" TargetMode="External"/><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hyperlink" Target="https://youtu.be/dsb8E9KBJdI"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3h7JYsiDXKQ" TargetMode="External"/><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5.png"/><Relationship Id="rId7" Type="http://schemas.openxmlformats.org/officeDocument/2006/relationships/diagramColors" Target="../diagrams/colors2.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flipgrid.com/s/7fea8e40534f"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en/photo/1586349" TargetMode="External"/><Relationship Id="rId2" Type="http://schemas.openxmlformats.org/officeDocument/2006/relationships/image" Target="../media/image51.jpg!d"/><Relationship Id="rId1" Type="http://schemas.openxmlformats.org/officeDocument/2006/relationships/slideLayout" Target="../slideLayouts/slideLayout2.xml"/><Relationship Id="rId4" Type="http://schemas.openxmlformats.org/officeDocument/2006/relationships/hyperlink" Target="http://npksciencelabonline.weebly.com/contact.html"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TXTfXVoy4MM?feature=oembed" TargetMode="External"/><Relationship Id="rId6" Type="http://schemas.openxmlformats.org/officeDocument/2006/relationships/image" Target="../media/image5.png"/><Relationship Id="rId5" Type="http://schemas.openxmlformats.org/officeDocument/2006/relationships/hyperlink" Target="https://en.wikipedia.org/wiki/COVID-19_drug_repurposing_research"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rNEx2qVLyE0" TargetMode="External"/><Relationship Id="rId2" Type="http://schemas.openxmlformats.org/officeDocument/2006/relationships/slideLayout" Target="../slideLayouts/slideLayout2.xml"/><Relationship Id="rId1" Type="http://schemas.openxmlformats.org/officeDocument/2006/relationships/video" Target="https://www.youtube.com/embed/rNEx2qVLyE0?feature=oembed"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canva.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0.png"/><Relationship Id="rId7" Type="http://schemas.openxmlformats.org/officeDocument/2006/relationships/image" Target="../media/image11.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commons.wikimedia.org/wiki/File:Microsoft_Forms_(2019-present).svg" TargetMode="External"/><Relationship Id="rId4" Type="http://schemas.openxmlformats.org/officeDocument/2006/relationships/image" Target="../media/image9.png"/><Relationship Id="rId9" Type="http://schemas.openxmlformats.org/officeDocument/2006/relationships/hyperlink" Target="https://tinyurl.com/virtualstemcamp" TargetMode="External"/></Relationships>
</file>

<file path=ppt/slides/_rels/slide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hyperlink" Target="http://npksciencelabonline.weebly.com"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30">
            <a:extLst>
              <a:ext uri="{FF2B5EF4-FFF2-40B4-BE49-F238E27FC236}">
                <a16:creationId xmlns:a16="http://schemas.microsoft.com/office/drawing/2014/main" id="{AD35AE2F-5E3A-49D9-8DE1-8A333BA4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4C0C75-2B3A-4AB8-AF66-A20B2A3C3E2B}"/>
              </a:ext>
            </a:extLst>
          </p:cNvPr>
          <p:cNvPicPr>
            <a:picLocks noChangeAspect="1"/>
          </p:cNvPicPr>
          <p:nvPr/>
        </p:nvPicPr>
        <p:blipFill rotWithShape="1">
          <a:blip r:embed="rId2">
            <a:alphaModFix/>
          </a:blip>
          <a:srcRect t="15709" r="-1" b="-1"/>
          <a:stretch/>
        </p:blipFill>
        <p:spPr>
          <a:xfrm>
            <a:off x="1" y="10"/>
            <a:ext cx="12192000" cy="6857990"/>
          </a:xfrm>
          <a:prstGeom prst="rect">
            <a:avLst/>
          </a:prstGeom>
        </p:spPr>
      </p:pic>
      <p:sp>
        <p:nvSpPr>
          <p:cNvPr id="29"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242731 w 10515600"/>
              <a:gd name="connsiteY3" fmla="*/ 0 h 5416094"/>
              <a:gd name="connsiteX4" fmla="*/ 2912746 w 10515600"/>
              <a:gd name="connsiteY4" fmla="*/ 0 h 5416094"/>
              <a:gd name="connsiteX5" fmla="*/ 3321456 w 10515600"/>
              <a:gd name="connsiteY5" fmla="*/ 0 h 5416094"/>
              <a:gd name="connsiteX6" fmla="*/ 4165675 w 10515600"/>
              <a:gd name="connsiteY6" fmla="*/ 0 h 5416094"/>
              <a:gd name="connsiteX7" fmla="*/ 4835690 w 10515600"/>
              <a:gd name="connsiteY7" fmla="*/ 0 h 5416094"/>
              <a:gd name="connsiteX8" fmla="*/ 5679910 w 10515600"/>
              <a:gd name="connsiteY8" fmla="*/ 0 h 5416094"/>
              <a:gd name="connsiteX9" fmla="*/ 6262823 w 10515600"/>
              <a:gd name="connsiteY9" fmla="*/ 0 h 5416094"/>
              <a:gd name="connsiteX10" fmla="*/ 6758634 w 10515600"/>
              <a:gd name="connsiteY10" fmla="*/ 0 h 5416094"/>
              <a:gd name="connsiteX11" fmla="*/ 7428650 w 10515600"/>
              <a:gd name="connsiteY11" fmla="*/ 0 h 5416094"/>
              <a:gd name="connsiteX12" fmla="*/ 8185767 w 10515600"/>
              <a:gd name="connsiteY12" fmla="*/ 0 h 5416094"/>
              <a:gd name="connsiteX13" fmla="*/ 9029987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396162 h 5416094"/>
              <a:gd name="connsiteX17" fmla="*/ 10515600 w 10515600"/>
              <a:gd name="connsiteY17" fmla="*/ 2034051 h 5416094"/>
              <a:gd name="connsiteX18" fmla="*/ 10515600 w 10515600"/>
              <a:gd name="connsiteY18" fmla="*/ 2599726 h 5416094"/>
              <a:gd name="connsiteX19" fmla="*/ 10515600 w 10515600"/>
              <a:gd name="connsiteY19" fmla="*/ 3129295 h 5416094"/>
              <a:gd name="connsiteX20" fmla="*/ 10515600 w 10515600"/>
              <a:gd name="connsiteY20" fmla="*/ 3622756 h 5416094"/>
              <a:gd name="connsiteX21" fmla="*/ 10515600 w 10515600"/>
              <a:gd name="connsiteY21" fmla="*/ 4513394 h 5416094"/>
              <a:gd name="connsiteX22" fmla="*/ 9612900 w 10515600"/>
              <a:gd name="connsiteY22" fmla="*/ 5416094 h 5416094"/>
              <a:gd name="connsiteX23" fmla="*/ 8855783 w 10515600"/>
              <a:gd name="connsiteY23" fmla="*/ 5416094 h 5416094"/>
              <a:gd name="connsiteX24" fmla="*/ 8272869 w 10515600"/>
              <a:gd name="connsiteY24" fmla="*/ 5416094 h 5416094"/>
              <a:gd name="connsiteX25" fmla="*/ 7428650 w 10515600"/>
              <a:gd name="connsiteY25" fmla="*/ 5416094 h 5416094"/>
              <a:gd name="connsiteX26" fmla="*/ 6932838 w 10515600"/>
              <a:gd name="connsiteY26" fmla="*/ 5416094 h 5416094"/>
              <a:gd name="connsiteX27" fmla="*/ 6088619 w 10515600"/>
              <a:gd name="connsiteY27" fmla="*/ 5416094 h 5416094"/>
              <a:gd name="connsiteX28" fmla="*/ 5592808 w 10515600"/>
              <a:gd name="connsiteY28" fmla="*/ 5416094 h 5416094"/>
              <a:gd name="connsiteX29" fmla="*/ 4835690 w 10515600"/>
              <a:gd name="connsiteY29" fmla="*/ 5416094 h 5416094"/>
              <a:gd name="connsiteX30" fmla="*/ 3991471 w 10515600"/>
              <a:gd name="connsiteY30" fmla="*/ 5416094 h 5416094"/>
              <a:gd name="connsiteX31" fmla="*/ 3582762 w 10515600"/>
              <a:gd name="connsiteY31" fmla="*/ 5416094 h 5416094"/>
              <a:gd name="connsiteX32" fmla="*/ 2738542 w 10515600"/>
              <a:gd name="connsiteY32" fmla="*/ 5416094 h 5416094"/>
              <a:gd name="connsiteX33" fmla="*/ 1894323 w 10515600"/>
              <a:gd name="connsiteY33" fmla="*/ 5416094 h 5416094"/>
              <a:gd name="connsiteX34" fmla="*/ 1485613 w 10515600"/>
              <a:gd name="connsiteY34" fmla="*/ 5416094 h 5416094"/>
              <a:gd name="connsiteX35" fmla="*/ 902700 w 10515600"/>
              <a:gd name="connsiteY35" fmla="*/ 5416094 h 5416094"/>
              <a:gd name="connsiteX36" fmla="*/ 0 w 10515600"/>
              <a:gd name="connsiteY36" fmla="*/ 4513394 h 5416094"/>
              <a:gd name="connsiteX37" fmla="*/ 0 w 10515600"/>
              <a:gd name="connsiteY37" fmla="*/ 3983826 h 5416094"/>
              <a:gd name="connsiteX38" fmla="*/ 0 w 10515600"/>
              <a:gd name="connsiteY38" fmla="*/ 3490364 h 5416094"/>
              <a:gd name="connsiteX39" fmla="*/ 0 w 10515600"/>
              <a:gd name="connsiteY39" fmla="*/ 2816368 h 5416094"/>
              <a:gd name="connsiteX40" fmla="*/ 0 w 10515600"/>
              <a:gd name="connsiteY40" fmla="*/ 2142372 h 5416094"/>
              <a:gd name="connsiteX41" fmla="*/ 0 w 10515600"/>
              <a:gd name="connsiteY41" fmla="*/ 1648910 h 5416094"/>
              <a:gd name="connsiteX42" fmla="*/ 0 w 10515600"/>
              <a:gd name="connsiteY42"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15600" h="5416094" fill="none" extrusionOk="0">
                <a:moveTo>
                  <a:pt x="0" y="902700"/>
                </a:moveTo>
                <a:cubicBezTo>
                  <a:pt x="-19339" y="382027"/>
                  <a:pt x="461614" y="-62174"/>
                  <a:pt x="902700" y="0"/>
                </a:cubicBezTo>
                <a:cubicBezTo>
                  <a:pt x="1262668" y="8044"/>
                  <a:pt x="1440695" y="-31846"/>
                  <a:pt x="1746919" y="0"/>
                </a:cubicBezTo>
                <a:cubicBezTo>
                  <a:pt x="2053143" y="31846"/>
                  <a:pt x="2032928" y="-12671"/>
                  <a:pt x="2242731" y="0"/>
                </a:cubicBezTo>
                <a:cubicBezTo>
                  <a:pt x="2452534" y="12671"/>
                  <a:pt x="2641794" y="-21752"/>
                  <a:pt x="2912746" y="0"/>
                </a:cubicBezTo>
                <a:cubicBezTo>
                  <a:pt x="3183699" y="21752"/>
                  <a:pt x="3189987" y="20419"/>
                  <a:pt x="3321456" y="0"/>
                </a:cubicBezTo>
                <a:cubicBezTo>
                  <a:pt x="3452925" y="-20419"/>
                  <a:pt x="3775727" y="742"/>
                  <a:pt x="4165675" y="0"/>
                </a:cubicBezTo>
                <a:cubicBezTo>
                  <a:pt x="4555623" y="-742"/>
                  <a:pt x="4540466" y="25386"/>
                  <a:pt x="4835690" y="0"/>
                </a:cubicBezTo>
                <a:cubicBezTo>
                  <a:pt x="5130914" y="-25386"/>
                  <a:pt x="5430015" y="14537"/>
                  <a:pt x="5679910" y="0"/>
                </a:cubicBezTo>
                <a:cubicBezTo>
                  <a:pt x="5929805" y="-14537"/>
                  <a:pt x="5992815" y="15277"/>
                  <a:pt x="6262823" y="0"/>
                </a:cubicBezTo>
                <a:cubicBezTo>
                  <a:pt x="6532831" y="-15277"/>
                  <a:pt x="6584465" y="-1217"/>
                  <a:pt x="6758634" y="0"/>
                </a:cubicBezTo>
                <a:cubicBezTo>
                  <a:pt x="6932803" y="1217"/>
                  <a:pt x="7223295" y="29394"/>
                  <a:pt x="7428650" y="0"/>
                </a:cubicBezTo>
                <a:cubicBezTo>
                  <a:pt x="7634005" y="-29394"/>
                  <a:pt x="7995773" y="8897"/>
                  <a:pt x="8185767" y="0"/>
                </a:cubicBezTo>
                <a:cubicBezTo>
                  <a:pt x="8375761" y="-8897"/>
                  <a:pt x="8805707" y="34597"/>
                  <a:pt x="9029987" y="0"/>
                </a:cubicBezTo>
                <a:cubicBezTo>
                  <a:pt x="9254267" y="-34597"/>
                  <a:pt x="9324614" y="-16829"/>
                  <a:pt x="9612900" y="0"/>
                </a:cubicBezTo>
                <a:cubicBezTo>
                  <a:pt x="10155739" y="86128"/>
                  <a:pt x="10564208" y="390468"/>
                  <a:pt x="10515600" y="902700"/>
                </a:cubicBezTo>
                <a:cubicBezTo>
                  <a:pt x="10506536" y="1129738"/>
                  <a:pt x="10511576" y="1179574"/>
                  <a:pt x="10515600" y="1396162"/>
                </a:cubicBezTo>
                <a:cubicBezTo>
                  <a:pt x="10519624" y="1612750"/>
                  <a:pt x="10523491" y="1748819"/>
                  <a:pt x="10515600" y="2034051"/>
                </a:cubicBezTo>
                <a:cubicBezTo>
                  <a:pt x="10507709" y="2319283"/>
                  <a:pt x="10516247" y="2386435"/>
                  <a:pt x="10515600" y="2599726"/>
                </a:cubicBezTo>
                <a:cubicBezTo>
                  <a:pt x="10514953" y="2813018"/>
                  <a:pt x="10537663" y="2917734"/>
                  <a:pt x="10515600" y="3129295"/>
                </a:cubicBezTo>
                <a:cubicBezTo>
                  <a:pt x="10493537" y="3340856"/>
                  <a:pt x="10505648" y="3444110"/>
                  <a:pt x="10515600" y="3622756"/>
                </a:cubicBezTo>
                <a:cubicBezTo>
                  <a:pt x="10525552" y="3801402"/>
                  <a:pt x="10536187" y="4161567"/>
                  <a:pt x="10515600" y="4513394"/>
                </a:cubicBezTo>
                <a:cubicBezTo>
                  <a:pt x="10500032" y="5008650"/>
                  <a:pt x="10187846" y="5431372"/>
                  <a:pt x="9612900" y="5416094"/>
                </a:cubicBezTo>
                <a:cubicBezTo>
                  <a:pt x="9285478" y="5425165"/>
                  <a:pt x="9106842" y="5381882"/>
                  <a:pt x="8855783" y="5416094"/>
                </a:cubicBezTo>
                <a:cubicBezTo>
                  <a:pt x="8604724" y="5450306"/>
                  <a:pt x="8395568" y="5391734"/>
                  <a:pt x="8272869" y="5416094"/>
                </a:cubicBezTo>
                <a:cubicBezTo>
                  <a:pt x="8150170" y="5440454"/>
                  <a:pt x="7650175" y="5418370"/>
                  <a:pt x="7428650" y="5416094"/>
                </a:cubicBezTo>
                <a:cubicBezTo>
                  <a:pt x="7207125" y="5413818"/>
                  <a:pt x="7054368" y="5412852"/>
                  <a:pt x="6932838" y="5416094"/>
                </a:cubicBezTo>
                <a:cubicBezTo>
                  <a:pt x="6811308" y="5419336"/>
                  <a:pt x="6283286" y="5378872"/>
                  <a:pt x="6088619" y="5416094"/>
                </a:cubicBezTo>
                <a:cubicBezTo>
                  <a:pt x="5893952" y="5453316"/>
                  <a:pt x="5785181" y="5416866"/>
                  <a:pt x="5592808" y="5416094"/>
                </a:cubicBezTo>
                <a:cubicBezTo>
                  <a:pt x="5400435" y="5415322"/>
                  <a:pt x="5118546" y="5450296"/>
                  <a:pt x="4835690" y="5416094"/>
                </a:cubicBezTo>
                <a:cubicBezTo>
                  <a:pt x="4552834" y="5381892"/>
                  <a:pt x="4334158" y="5455657"/>
                  <a:pt x="3991471" y="5416094"/>
                </a:cubicBezTo>
                <a:cubicBezTo>
                  <a:pt x="3648784" y="5376531"/>
                  <a:pt x="3714393" y="5419602"/>
                  <a:pt x="3582762" y="5416094"/>
                </a:cubicBezTo>
                <a:cubicBezTo>
                  <a:pt x="3451131" y="5412586"/>
                  <a:pt x="3139831" y="5440765"/>
                  <a:pt x="2738542" y="5416094"/>
                </a:cubicBezTo>
                <a:cubicBezTo>
                  <a:pt x="2337253" y="5391423"/>
                  <a:pt x="2190895" y="5414277"/>
                  <a:pt x="1894323" y="5416094"/>
                </a:cubicBezTo>
                <a:cubicBezTo>
                  <a:pt x="1597751" y="5417911"/>
                  <a:pt x="1581359" y="5415686"/>
                  <a:pt x="1485613" y="5416094"/>
                </a:cubicBezTo>
                <a:cubicBezTo>
                  <a:pt x="1389867" y="5416503"/>
                  <a:pt x="1024032" y="5431199"/>
                  <a:pt x="902700" y="5416094"/>
                </a:cubicBezTo>
                <a:cubicBezTo>
                  <a:pt x="528543" y="5413384"/>
                  <a:pt x="72262" y="4937846"/>
                  <a:pt x="0" y="4513394"/>
                </a:cubicBezTo>
                <a:cubicBezTo>
                  <a:pt x="19061" y="4384908"/>
                  <a:pt x="-14688" y="4099856"/>
                  <a:pt x="0" y="3983826"/>
                </a:cubicBezTo>
                <a:cubicBezTo>
                  <a:pt x="14688" y="3867796"/>
                  <a:pt x="23320" y="3727066"/>
                  <a:pt x="0" y="3490364"/>
                </a:cubicBezTo>
                <a:cubicBezTo>
                  <a:pt x="-23320" y="3253662"/>
                  <a:pt x="28367" y="3042836"/>
                  <a:pt x="0" y="2816368"/>
                </a:cubicBezTo>
                <a:cubicBezTo>
                  <a:pt x="-28367" y="2589900"/>
                  <a:pt x="26490" y="2414375"/>
                  <a:pt x="0" y="2142372"/>
                </a:cubicBezTo>
                <a:cubicBezTo>
                  <a:pt x="-26490" y="1870369"/>
                  <a:pt x="-12149" y="1868714"/>
                  <a:pt x="0" y="1648910"/>
                </a:cubicBezTo>
                <a:cubicBezTo>
                  <a:pt x="12149" y="1429106"/>
                  <a:pt x="-30083" y="1234771"/>
                  <a:pt x="0" y="902700"/>
                </a:cubicBezTo>
                <a:close/>
              </a:path>
              <a:path w="10515600" h="5416094" stroke="0"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60325" cap="rnd">
            <a:solidFill>
              <a:schemeClr val="bg1"/>
            </a:soli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3063240"/>
          </a:xfrm>
        </p:spPr>
        <p:txBody>
          <a:bodyPr>
            <a:normAutofit/>
          </a:bodyPr>
          <a:lstStyle/>
          <a:p>
            <a:pPr algn="ctr"/>
            <a:r>
              <a:rPr lang="en-US">
                <a:solidFill>
                  <a:schemeClr val="bg1"/>
                </a:solidFill>
              </a:rPr>
              <a:t>Virtual STEM Summer CAMP 2020 POP IN PL</a:t>
            </a:r>
          </a:p>
        </p:txBody>
      </p:sp>
      <p:sp>
        <p:nvSpPr>
          <p:cNvPr id="3" name="Subtitle 2"/>
          <p:cNvSpPr>
            <a:spLocks noGrp="1"/>
          </p:cNvSpPr>
          <p:nvPr>
            <p:ph type="subTitle" idx="1"/>
          </p:nvPr>
        </p:nvSpPr>
        <p:spPr>
          <a:xfrm>
            <a:off x="1524000" y="4599432"/>
            <a:ext cx="9144000" cy="1225296"/>
          </a:xfrm>
        </p:spPr>
        <p:txBody>
          <a:bodyPr vert="horz" lIns="91440" tIns="45720" rIns="91440" bIns="45720" rtlCol="0" anchor="t">
            <a:normAutofit/>
          </a:bodyPr>
          <a:lstStyle/>
          <a:p>
            <a:pPr algn="ctr">
              <a:lnSpc>
                <a:spcPct val="100000"/>
              </a:lnSpc>
            </a:pPr>
            <a:r>
              <a:rPr lang="en-US" sz="3200">
                <a:solidFill>
                  <a:schemeClr val="bg1"/>
                </a:solidFill>
              </a:rPr>
              <a:t>Cobb County School District</a:t>
            </a:r>
          </a:p>
          <a:p>
            <a:pPr algn="ctr">
              <a:lnSpc>
                <a:spcPct val="100000"/>
              </a:lnSpc>
            </a:pPr>
            <a:r>
              <a:rPr lang="en-US" sz="3200">
                <a:solidFill>
                  <a:schemeClr val="bg1"/>
                </a:solidFill>
              </a:rPr>
              <a:t>Norton Park Elementary School </a:t>
            </a:r>
          </a:p>
        </p:txBody>
      </p:sp>
      <p:sp>
        <p:nvSpPr>
          <p:cNvPr id="30" name="Rectangle 6">
            <a:extLst>
              <a:ext uri="{FF2B5EF4-FFF2-40B4-BE49-F238E27FC236}">
                <a16:creationId xmlns:a16="http://schemas.microsoft.com/office/drawing/2014/main" id="{04D8AD8F-EF7F-481F-B99A-B85138970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8A8D901-A3D4-47FE-97FD-FE365174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a sign&#10;&#10;Description automatically generated">
            <a:extLst>
              <a:ext uri="{FF2B5EF4-FFF2-40B4-BE49-F238E27FC236}">
                <a16:creationId xmlns:a16="http://schemas.microsoft.com/office/drawing/2014/main" id="{4A65FBBF-594D-4D85-A24B-D6B6A7AD6F01}"/>
              </a:ext>
            </a:extLst>
          </p:cNvPr>
          <p:cNvPicPr>
            <a:picLocks noGrp="1" noChangeAspect="1"/>
          </p:cNvPicPr>
          <p:nvPr>
            <p:ph idx="1"/>
          </p:nvPr>
        </p:nvPicPr>
        <p:blipFill rotWithShape="1">
          <a:blip r:embed="rId2"/>
          <a:srcRect t="4597" b="4597"/>
          <a:stretch/>
        </p:blipFill>
        <p:spPr>
          <a:xfrm>
            <a:off x="20" y="312965"/>
            <a:ext cx="12191980" cy="6227481"/>
          </a:xfrm>
          <a:custGeom>
            <a:avLst/>
            <a:gdLst/>
            <a:ahLst/>
            <a:cxnLst/>
            <a:rect l="l" t="t" r="r" b="b"/>
            <a:pathLst>
              <a:path w="12188952" h="6168721">
                <a:moveTo>
                  <a:pt x="0" y="0"/>
                </a:moveTo>
                <a:lnTo>
                  <a:pt x="12188952" y="0"/>
                </a:lnTo>
                <a:lnTo>
                  <a:pt x="12188952" y="6140172"/>
                </a:lnTo>
                <a:lnTo>
                  <a:pt x="11986461" y="6135590"/>
                </a:lnTo>
                <a:cubicBezTo>
                  <a:pt x="11912297" y="6136565"/>
                  <a:pt x="11838168" y="6140192"/>
                  <a:pt x="11764214" y="6146469"/>
                </a:cubicBezTo>
                <a:cubicBezTo>
                  <a:pt x="11656850" y="6154473"/>
                  <a:pt x="11548596" y="6165527"/>
                  <a:pt x="11441995" y="6145198"/>
                </a:cubicBezTo>
                <a:cubicBezTo>
                  <a:pt x="11324975" y="6122709"/>
                  <a:pt x="11208081" y="6122582"/>
                  <a:pt x="11090044" y="6128299"/>
                </a:cubicBezTo>
                <a:cubicBezTo>
                  <a:pt x="10989160" y="6133127"/>
                  <a:pt x="10888657" y="6158539"/>
                  <a:pt x="10787011" y="6131730"/>
                </a:cubicBezTo>
                <a:cubicBezTo>
                  <a:pt x="10776897" y="6130256"/>
                  <a:pt x="10766592" y="6130688"/>
                  <a:pt x="10756643" y="6133000"/>
                </a:cubicBezTo>
                <a:cubicBezTo>
                  <a:pt x="10645468" y="6148374"/>
                  <a:pt x="10533530" y="6135796"/>
                  <a:pt x="10421973" y="6140116"/>
                </a:cubicBezTo>
                <a:cubicBezTo>
                  <a:pt x="10370515" y="6142149"/>
                  <a:pt x="10318040" y="6141005"/>
                  <a:pt x="10267216" y="6146469"/>
                </a:cubicBezTo>
                <a:cubicBezTo>
                  <a:pt x="10150577" y="6158920"/>
                  <a:pt x="10034192" y="6165527"/>
                  <a:pt x="9918824" y="6136177"/>
                </a:cubicBezTo>
                <a:cubicBezTo>
                  <a:pt x="9885153" y="6128261"/>
                  <a:pt x="9850745" y="6124005"/>
                  <a:pt x="9816160" y="6123471"/>
                </a:cubicBezTo>
                <a:cubicBezTo>
                  <a:pt x="9703206" y="6119405"/>
                  <a:pt x="9590632" y="6127156"/>
                  <a:pt x="9478059" y="6133509"/>
                </a:cubicBezTo>
                <a:cubicBezTo>
                  <a:pt x="9399918" y="6137956"/>
                  <a:pt x="9321904" y="6147612"/>
                  <a:pt x="9243637" y="6139480"/>
                </a:cubicBezTo>
                <a:cubicBezTo>
                  <a:pt x="9198150" y="6134779"/>
                  <a:pt x="9152282" y="6134779"/>
                  <a:pt x="9106795" y="6139480"/>
                </a:cubicBezTo>
                <a:cubicBezTo>
                  <a:pt x="9022962" y="6149302"/>
                  <a:pt x="8938380" y="6151132"/>
                  <a:pt x="8854204" y="6144944"/>
                </a:cubicBezTo>
                <a:cubicBezTo>
                  <a:pt x="8728543" y="6134144"/>
                  <a:pt x="8603010" y="6125123"/>
                  <a:pt x="8476969" y="6142276"/>
                </a:cubicBezTo>
                <a:cubicBezTo>
                  <a:pt x="8405486" y="6153508"/>
                  <a:pt x="8332808" y="6154829"/>
                  <a:pt x="8260970" y="6146214"/>
                </a:cubicBezTo>
                <a:cubicBezTo>
                  <a:pt x="8089823" y="6122200"/>
                  <a:pt x="7918295" y="6129951"/>
                  <a:pt x="7746767" y="6139861"/>
                </a:cubicBezTo>
                <a:cubicBezTo>
                  <a:pt x="7632160" y="6146596"/>
                  <a:pt x="7517046" y="6158920"/>
                  <a:pt x="7402693" y="6142657"/>
                </a:cubicBezTo>
                <a:cubicBezTo>
                  <a:pt x="7256831" y="6122328"/>
                  <a:pt x="7110841" y="6129062"/>
                  <a:pt x="6964597" y="6135033"/>
                </a:cubicBezTo>
                <a:cubicBezTo>
                  <a:pt x="6857233" y="6139480"/>
                  <a:pt x="6749742" y="6152949"/>
                  <a:pt x="6642124" y="6136304"/>
                </a:cubicBezTo>
                <a:cubicBezTo>
                  <a:pt x="6631045" y="6134792"/>
                  <a:pt x="6619775" y="6135923"/>
                  <a:pt x="6609216" y="6139607"/>
                </a:cubicBezTo>
                <a:cubicBezTo>
                  <a:pt x="6568379" y="6153050"/>
                  <a:pt x="6524595" y="6154854"/>
                  <a:pt x="6482793" y="6144817"/>
                </a:cubicBezTo>
                <a:cubicBezTo>
                  <a:pt x="6405669" y="6127918"/>
                  <a:pt x="6328672" y="6120549"/>
                  <a:pt x="6250150" y="6135923"/>
                </a:cubicBezTo>
                <a:cubicBezTo>
                  <a:pt x="6217254" y="6142809"/>
                  <a:pt x="6183521" y="6144817"/>
                  <a:pt x="6150028" y="6141894"/>
                </a:cubicBezTo>
                <a:cubicBezTo>
                  <a:pt x="6020175" y="6128934"/>
                  <a:pt x="5890068" y="6134017"/>
                  <a:pt x="5760087" y="6136558"/>
                </a:cubicBezTo>
                <a:cubicBezTo>
                  <a:pt x="5521345" y="6141005"/>
                  <a:pt x="5282477" y="6136558"/>
                  <a:pt x="5044242" y="6159301"/>
                </a:cubicBezTo>
                <a:cubicBezTo>
                  <a:pt x="4979506" y="6165463"/>
                  <a:pt x="4914326" y="6169403"/>
                  <a:pt x="4849272" y="6168624"/>
                </a:cubicBezTo>
                <a:cubicBezTo>
                  <a:pt x="4784218" y="6167846"/>
                  <a:pt x="4719291" y="6162351"/>
                  <a:pt x="4655063" y="6149645"/>
                </a:cubicBezTo>
                <a:cubicBezTo>
                  <a:pt x="4447578" y="6109368"/>
                  <a:pt x="4239457" y="6106826"/>
                  <a:pt x="4029811" y="6123090"/>
                </a:cubicBezTo>
                <a:cubicBezTo>
                  <a:pt x="3943792" y="6129824"/>
                  <a:pt x="3857774" y="6141005"/>
                  <a:pt x="3771375" y="6138845"/>
                </a:cubicBezTo>
                <a:cubicBezTo>
                  <a:pt x="3623225" y="6134906"/>
                  <a:pt x="3474948" y="6142911"/>
                  <a:pt x="3326672" y="6140878"/>
                </a:cubicBezTo>
                <a:cubicBezTo>
                  <a:pt x="3322669" y="6140306"/>
                  <a:pt x="3318578" y="6140840"/>
                  <a:pt x="3314855" y="6142403"/>
                </a:cubicBezTo>
                <a:cubicBezTo>
                  <a:pt x="3278008" y="6167687"/>
                  <a:pt x="3237604" y="6157904"/>
                  <a:pt x="3199487" y="6151297"/>
                </a:cubicBezTo>
                <a:cubicBezTo>
                  <a:pt x="3072810" y="6129316"/>
                  <a:pt x="2946260" y="6118516"/>
                  <a:pt x="2817550" y="6135542"/>
                </a:cubicBezTo>
                <a:cubicBezTo>
                  <a:pt x="2694647" y="6153368"/>
                  <a:pt x="2569990" y="6155591"/>
                  <a:pt x="2446541" y="6142149"/>
                </a:cubicBezTo>
                <a:cubicBezTo>
                  <a:pt x="2276791" y="6122328"/>
                  <a:pt x="2107677" y="6126521"/>
                  <a:pt x="1938308" y="6142149"/>
                </a:cubicBezTo>
                <a:cubicBezTo>
                  <a:pt x="1869570" y="6148501"/>
                  <a:pt x="1799815" y="6159301"/>
                  <a:pt x="1731712" y="6143419"/>
                </a:cubicBezTo>
                <a:cubicBezTo>
                  <a:pt x="1647854" y="6123979"/>
                  <a:pt x="1564250" y="6130332"/>
                  <a:pt x="1480137" y="6134652"/>
                </a:cubicBezTo>
                <a:cubicBezTo>
                  <a:pt x="1373663" y="6140243"/>
                  <a:pt x="1267442" y="6156379"/>
                  <a:pt x="1160586" y="6143673"/>
                </a:cubicBezTo>
                <a:cubicBezTo>
                  <a:pt x="1111161" y="6137829"/>
                  <a:pt x="1062116" y="6128553"/>
                  <a:pt x="1012055" y="6130967"/>
                </a:cubicBezTo>
                <a:cubicBezTo>
                  <a:pt x="873562" y="6137320"/>
                  <a:pt x="735196" y="6144817"/>
                  <a:pt x="596449" y="6143673"/>
                </a:cubicBezTo>
                <a:cubicBezTo>
                  <a:pt x="538383" y="6143292"/>
                  <a:pt x="480699" y="6141386"/>
                  <a:pt x="422887" y="6137193"/>
                </a:cubicBezTo>
                <a:cubicBezTo>
                  <a:pt x="315015" y="6129316"/>
                  <a:pt x="207524" y="6139989"/>
                  <a:pt x="100033" y="6143800"/>
                </a:cubicBezTo>
                <a:lnTo>
                  <a:pt x="0" y="6139320"/>
                </a:lnTo>
                <a:lnTo>
                  <a:pt x="0" y="3424755"/>
                </a:lnTo>
                <a:close/>
              </a:path>
            </a:pathLst>
          </a:custGeom>
        </p:spPr>
      </p:pic>
    </p:spTree>
    <p:extLst>
      <p:ext uri="{BB962C8B-B14F-4D97-AF65-F5344CB8AC3E}">
        <p14:creationId xmlns:p14="http://schemas.microsoft.com/office/powerpoint/2010/main" val="290289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9157EE4E-8388-4895-A741-2D8502B88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E3D1F7-D7BE-4C53-A4FC-7BB20C6C8B85}"/>
              </a:ext>
            </a:extLst>
          </p:cNvPr>
          <p:cNvSpPr>
            <a:spLocks noGrp="1"/>
          </p:cNvSpPr>
          <p:nvPr>
            <p:ph type="title"/>
          </p:nvPr>
        </p:nvSpPr>
        <p:spPr>
          <a:xfrm>
            <a:off x="6342320" y="365125"/>
            <a:ext cx="5295015" cy="2063808"/>
          </a:xfrm>
        </p:spPr>
        <p:txBody>
          <a:bodyPr anchor="b">
            <a:normAutofit/>
          </a:bodyPr>
          <a:lstStyle/>
          <a:p>
            <a:r>
              <a:rPr lang="en-US"/>
              <a:t>MORNING RALLY</a:t>
            </a:r>
          </a:p>
        </p:txBody>
      </p:sp>
      <p:pic>
        <p:nvPicPr>
          <p:cNvPr id="8" name="Picture 8" descr="A close up of a logo&#10;&#10;Description automatically generated">
            <a:extLst>
              <a:ext uri="{FF2B5EF4-FFF2-40B4-BE49-F238E27FC236}">
                <a16:creationId xmlns:a16="http://schemas.microsoft.com/office/drawing/2014/main" id="{ED0CFC9E-8409-4AF4-9655-69E8E41F49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2950" y="556179"/>
            <a:ext cx="2496896" cy="2496896"/>
          </a:xfrm>
          <a:prstGeom prst="rect">
            <a:avLst/>
          </a:prstGeom>
        </p:spPr>
      </p:pic>
      <p:pic>
        <p:nvPicPr>
          <p:cNvPr id="4" name="Picture 4">
            <a:hlinkClick r:id="" action="ppaction://media"/>
            <a:extLst>
              <a:ext uri="{FF2B5EF4-FFF2-40B4-BE49-F238E27FC236}">
                <a16:creationId xmlns:a16="http://schemas.microsoft.com/office/drawing/2014/main" id="{331763AE-D436-465E-976F-E12C629283C2}"/>
              </a:ext>
            </a:extLst>
          </p:cNvPr>
          <p:cNvPicPr>
            <a:picLocks noRot="1" noChangeAspect="1"/>
          </p:cNvPicPr>
          <p:nvPr>
            <a:videoFile r:link="rId1"/>
          </p:nvPr>
        </p:nvPicPr>
        <p:blipFill>
          <a:blip r:embed="rId5"/>
          <a:stretch>
            <a:fillRect/>
          </a:stretch>
        </p:blipFill>
        <p:spPr>
          <a:xfrm>
            <a:off x="3134975" y="868291"/>
            <a:ext cx="2496897" cy="1872672"/>
          </a:xfrm>
          <a:prstGeom prst="rect">
            <a:avLst/>
          </a:prstGeom>
        </p:spPr>
      </p:pic>
      <p:sp>
        <p:nvSpPr>
          <p:cNvPr id="27" name="Rectangle 6">
            <a:extLst>
              <a:ext uri="{FF2B5EF4-FFF2-40B4-BE49-F238E27FC236}">
                <a16:creationId xmlns:a16="http://schemas.microsoft.com/office/drawing/2014/main" id="{35AD8443-F80F-481A-A3DE-89A2D0BA7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320" y="265475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D91F9"/>
          </a:solidFill>
          <a:ln w="38100" cap="rnd">
            <a:solidFill>
              <a:srgbClr val="2D91F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close up of a sign&#10;&#10;Description automatically generated">
            <a:extLst>
              <a:ext uri="{FF2B5EF4-FFF2-40B4-BE49-F238E27FC236}">
                <a16:creationId xmlns:a16="http://schemas.microsoft.com/office/drawing/2014/main" id="{D7E4FD8B-1A9C-4CE4-B929-41B067FDACF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84778" y="3429001"/>
            <a:ext cx="4885265" cy="2747962"/>
          </a:xfrm>
          <a:prstGeom prst="rect">
            <a:avLst/>
          </a:prstGeom>
        </p:spPr>
      </p:pic>
      <p:sp>
        <p:nvSpPr>
          <p:cNvPr id="12" name="Content Placeholder 11">
            <a:extLst>
              <a:ext uri="{FF2B5EF4-FFF2-40B4-BE49-F238E27FC236}">
                <a16:creationId xmlns:a16="http://schemas.microsoft.com/office/drawing/2014/main" id="{DEA8C227-4F2E-4D0E-9786-1A58F5E1534B}"/>
              </a:ext>
            </a:extLst>
          </p:cNvPr>
          <p:cNvSpPr>
            <a:spLocks noGrp="1"/>
          </p:cNvSpPr>
          <p:nvPr>
            <p:ph idx="1"/>
          </p:nvPr>
        </p:nvSpPr>
        <p:spPr>
          <a:xfrm>
            <a:off x="6342320" y="2908005"/>
            <a:ext cx="5295015" cy="3689743"/>
          </a:xfrm>
        </p:spPr>
        <p:txBody>
          <a:bodyPr vert="horz" lIns="91440" tIns="45720" rIns="91440" bIns="45720" rtlCol="0" anchor="t">
            <a:normAutofit fontScale="92500" lnSpcReduction="20000"/>
          </a:bodyPr>
          <a:lstStyle/>
          <a:p>
            <a:pPr>
              <a:lnSpc>
                <a:spcPct val="100000"/>
              </a:lnSpc>
            </a:pPr>
            <a:r>
              <a:rPr lang="en-US" dirty="0"/>
              <a:t>40 minutes</a:t>
            </a:r>
          </a:p>
          <a:p>
            <a:pPr>
              <a:lnSpc>
                <a:spcPct val="100000"/>
              </a:lnSpc>
            </a:pPr>
            <a:r>
              <a:rPr lang="en-US" dirty="0"/>
              <a:t>Welcome all students for the day</a:t>
            </a:r>
          </a:p>
          <a:p>
            <a:pPr>
              <a:lnSpc>
                <a:spcPct val="100000"/>
              </a:lnSpc>
            </a:pPr>
            <a:r>
              <a:rPr lang="en-US" dirty="0"/>
              <a:t>Movement with Go Noodle Science songs</a:t>
            </a:r>
          </a:p>
          <a:p>
            <a:pPr>
              <a:lnSpc>
                <a:spcPct val="100000"/>
              </a:lnSpc>
            </a:pPr>
            <a:r>
              <a:rPr lang="en-US" dirty="0"/>
              <a:t>Teacher Introduction</a:t>
            </a:r>
          </a:p>
          <a:p>
            <a:pPr>
              <a:lnSpc>
                <a:spcPct val="100000"/>
              </a:lnSpc>
            </a:pPr>
            <a:r>
              <a:rPr lang="en-US" dirty="0"/>
              <a:t>Zoom Rules</a:t>
            </a:r>
          </a:p>
          <a:p>
            <a:pPr>
              <a:lnSpc>
                <a:spcPct val="100000"/>
              </a:lnSpc>
            </a:pPr>
            <a:r>
              <a:rPr lang="en-US" dirty="0"/>
              <a:t>Special Information for the day</a:t>
            </a:r>
          </a:p>
          <a:p>
            <a:pPr>
              <a:lnSpc>
                <a:spcPct val="100000"/>
              </a:lnSpc>
            </a:pPr>
            <a:r>
              <a:rPr lang="en-US" dirty="0"/>
              <a:t>Highlight the Guest Speakers Occupation</a:t>
            </a:r>
          </a:p>
          <a:p>
            <a:pPr>
              <a:lnSpc>
                <a:spcPct val="100000"/>
              </a:lnSpc>
            </a:pPr>
            <a:r>
              <a:rPr lang="en-US" dirty="0"/>
              <a:t>Kahoot Game focused around Guest Speaker </a:t>
            </a:r>
          </a:p>
          <a:p>
            <a:pPr>
              <a:lnSpc>
                <a:spcPct val="100000"/>
              </a:lnSpc>
            </a:pPr>
            <a:endParaRPr lang="en-US" sz="1800" dirty="0"/>
          </a:p>
        </p:txBody>
      </p:sp>
    </p:spTree>
    <p:extLst>
      <p:ext uri="{BB962C8B-B14F-4D97-AF65-F5344CB8AC3E}">
        <p14:creationId xmlns:p14="http://schemas.microsoft.com/office/powerpoint/2010/main" val="961664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89EA5-D281-4668-806B-1DB17934D4A5}"/>
              </a:ext>
            </a:extLst>
          </p:cNvPr>
          <p:cNvSpPr>
            <a:spLocks noGrp="1"/>
          </p:cNvSpPr>
          <p:nvPr>
            <p:ph type="title"/>
          </p:nvPr>
        </p:nvSpPr>
        <p:spPr>
          <a:xfrm>
            <a:off x="787151" y="409893"/>
            <a:ext cx="4099139" cy="4232909"/>
          </a:xfrm>
        </p:spPr>
        <p:txBody>
          <a:bodyPr vert="horz" lIns="91440" tIns="45720" rIns="91440" bIns="45720" rtlCol="0" anchor="b">
            <a:normAutofit fontScale="90000"/>
          </a:bodyPr>
          <a:lstStyle/>
          <a:p>
            <a:r>
              <a:rPr lang="en-US" sz="8000"/>
              <a:t>Boxes and Deliveries </a:t>
            </a:r>
            <a:br>
              <a:rPr lang="en-US" sz="8000"/>
            </a:br>
            <a:r>
              <a:rPr lang="en-US" sz="1800">
                <a:latin typeface="Source Sans Pro"/>
                <a:ea typeface="Source Sans Pro"/>
              </a:rPr>
              <a:t>The supplies for the camp were ordered and delivered to Gretchen's house. The camp teachers met and socially distanced to boxed up the supplies for each family. Each box contained the supplies for the 2 tracks the students were in, any needed graphic organizers and mini journals, information about logging on to Zoom, t-shirt and student certificates.</a:t>
            </a:r>
            <a:br>
              <a:rPr lang="en-US" sz="1600">
                <a:latin typeface="Source Sans Pro"/>
                <a:ea typeface="Source Sans Pro"/>
              </a:rPr>
            </a:br>
            <a:r>
              <a:rPr lang="en-US" sz="2000">
                <a:latin typeface="Source Sans Pro"/>
                <a:ea typeface="Source Sans Pro"/>
              </a:rPr>
              <a:t> </a:t>
            </a:r>
          </a:p>
        </p:txBody>
      </p:sp>
      <p:sp>
        <p:nvSpPr>
          <p:cNvPr id="2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1C67F"/>
          </a:solidFill>
          <a:ln w="38100" cap="rnd">
            <a:solidFill>
              <a:srgbClr val="F1C67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AED7A3-E64F-49D1-A44C-98A6CD4771CF}"/>
              </a:ext>
            </a:extLst>
          </p:cNvPr>
          <p:cNvSpPr txBox="1"/>
          <p:nvPr/>
        </p:nvSpPr>
        <p:spPr>
          <a:xfrm>
            <a:off x="811212" y="4502150"/>
            <a:ext cx="371157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ource Sans Pro"/>
                <a:ea typeface="Source Sans Pro Black"/>
              </a:rPr>
              <a:t>We used the </a:t>
            </a:r>
            <a:r>
              <a:rPr lang="en-US" err="1">
                <a:latin typeface="Source Sans Pro"/>
                <a:ea typeface="Source Sans Pro Black"/>
              </a:rPr>
              <a:t>Mapquest</a:t>
            </a:r>
            <a:r>
              <a:rPr lang="en-US">
                <a:latin typeface="Source Sans Pro"/>
                <a:ea typeface="Source Sans Pro Black"/>
              </a:rPr>
              <a:t> Route Planner to align the deliveries so that we would be able to minimize our delivery time. The boxes were delivered a few days before the camp started and the students were told not to open until camp started.</a:t>
            </a:r>
            <a:endParaRPr lang="en-US" b="1">
              <a:latin typeface="Source Sans Pro Black"/>
              <a:ea typeface="Source Sans Pro Black"/>
            </a:endParaRPr>
          </a:p>
        </p:txBody>
      </p:sp>
      <p:sp>
        <p:nvSpPr>
          <p:cNvPr id="3" name="TextBox 2">
            <a:extLst>
              <a:ext uri="{FF2B5EF4-FFF2-40B4-BE49-F238E27FC236}">
                <a16:creationId xmlns:a16="http://schemas.microsoft.com/office/drawing/2014/main" id="{D39E48C3-4228-4DEA-BD99-29E7CA251663}"/>
              </a:ext>
            </a:extLst>
          </p:cNvPr>
          <p:cNvSpPr txBox="1"/>
          <p:nvPr/>
        </p:nvSpPr>
        <p:spPr>
          <a:xfrm>
            <a:off x="6222349" y="22404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https://www.mapquest.com/routeplanner</a:t>
            </a:r>
            <a:endParaRPr lang="en-US"/>
          </a:p>
          <a:p>
            <a:endParaRPr lang="en-US"/>
          </a:p>
        </p:txBody>
      </p:sp>
      <p:pic>
        <p:nvPicPr>
          <p:cNvPr id="8" name="Picture 8" descr="A person standing in a room&#10;&#10;Description automatically generated">
            <a:extLst>
              <a:ext uri="{FF2B5EF4-FFF2-40B4-BE49-F238E27FC236}">
                <a16:creationId xmlns:a16="http://schemas.microsoft.com/office/drawing/2014/main" id="{52A02374-0115-43AE-9B0F-20605F4AC5F6}"/>
              </a:ext>
            </a:extLst>
          </p:cNvPr>
          <p:cNvPicPr>
            <a:picLocks noGrp="1" noChangeAspect="1"/>
          </p:cNvPicPr>
          <p:nvPr>
            <p:ph idx="1"/>
          </p:nvPr>
        </p:nvPicPr>
        <p:blipFill>
          <a:blip r:embed="rId3"/>
          <a:stretch>
            <a:fillRect/>
          </a:stretch>
        </p:blipFill>
        <p:spPr>
          <a:xfrm>
            <a:off x="5275714" y="786384"/>
            <a:ext cx="1928154" cy="2577148"/>
          </a:xfrm>
        </p:spPr>
      </p:pic>
      <p:pic>
        <p:nvPicPr>
          <p:cNvPr id="9" name="Picture 9" descr="A person standing in front of a door&#10;&#10;Description automatically generated">
            <a:extLst>
              <a:ext uri="{FF2B5EF4-FFF2-40B4-BE49-F238E27FC236}">
                <a16:creationId xmlns:a16="http://schemas.microsoft.com/office/drawing/2014/main" id="{E5735329-4A9C-4EB8-AD2D-803FDA973E33}"/>
              </a:ext>
            </a:extLst>
          </p:cNvPr>
          <p:cNvPicPr>
            <a:picLocks noChangeAspect="1"/>
          </p:cNvPicPr>
          <p:nvPr/>
        </p:nvPicPr>
        <p:blipFill>
          <a:blip r:embed="rId4"/>
          <a:stretch>
            <a:fillRect/>
          </a:stretch>
        </p:blipFill>
        <p:spPr>
          <a:xfrm>
            <a:off x="9716477" y="565375"/>
            <a:ext cx="2166816" cy="2864864"/>
          </a:xfrm>
          <a:prstGeom prst="rect">
            <a:avLst/>
          </a:prstGeom>
        </p:spPr>
      </p:pic>
      <p:pic>
        <p:nvPicPr>
          <p:cNvPr id="10" name="Picture 10" descr="A person standing next to a window&#10;&#10;Description automatically generated">
            <a:extLst>
              <a:ext uri="{FF2B5EF4-FFF2-40B4-BE49-F238E27FC236}">
                <a16:creationId xmlns:a16="http://schemas.microsoft.com/office/drawing/2014/main" id="{E0010FF0-B2AD-4259-80DD-16AC1D0C145E}"/>
              </a:ext>
            </a:extLst>
          </p:cNvPr>
          <p:cNvPicPr>
            <a:picLocks noChangeAspect="1"/>
          </p:cNvPicPr>
          <p:nvPr/>
        </p:nvPicPr>
        <p:blipFill>
          <a:blip r:embed="rId5"/>
          <a:stretch>
            <a:fillRect/>
          </a:stretch>
        </p:blipFill>
        <p:spPr>
          <a:xfrm>
            <a:off x="7410938" y="3730606"/>
            <a:ext cx="2117970" cy="2825787"/>
          </a:xfrm>
          <a:prstGeom prst="rect">
            <a:avLst/>
          </a:prstGeom>
        </p:spPr>
      </p:pic>
      <p:pic>
        <p:nvPicPr>
          <p:cNvPr id="12" name="Picture 12" descr="A person standing in front of a door&#10;&#10;Description automatically generated">
            <a:extLst>
              <a:ext uri="{FF2B5EF4-FFF2-40B4-BE49-F238E27FC236}">
                <a16:creationId xmlns:a16="http://schemas.microsoft.com/office/drawing/2014/main" id="{4525F7A7-E39C-4CE0-ABB6-A110CAA20C38}"/>
              </a:ext>
            </a:extLst>
          </p:cNvPr>
          <p:cNvPicPr>
            <a:picLocks noChangeAspect="1"/>
          </p:cNvPicPr>
          <p:nvPr/>
        </p:nvPicPr>
        <p:blipFill>
          <a:blip r:embed="rId6"/>
          <a:stretch>
            <a:fillRect/>
          </a:stretch>
        </p:blipFill>
        <p:spPr>
          <a:xfrm>
            <a:off x="8788400" y="448145"/>
            <a:ext cx="1395047" cy="1848864"/>
          </a:xfrm>
          <a:prstGeom prst="rect">
            <a:avLst/>
          </a:prstGeom>
        </p:spPr>
      </p:pic>
      <p:pic>
        <p:nvPicPr>
          <p:cNvPr id="11" name="Picture 11" descr="A couple of people that are standing in the grass&#10;&#10;Description automatically generated">
            <a:extLst>
              <a:ext uri="{FF2B5EF4-FFF2-40B4-BE49-F238E27FC236}">
                <a16:creationId xmlns:a16="http://schemas.microsoft.com/office/drawing/2014/main" id="{D6101603-E7C1-4451-86D4-18B7458AF20B}"/>
              </a:ext>
            </a:extLst>
          </p:cNvPr>
          <p:cNvPicPr>
            <a:picLocks noChangeAspect="1"/>
          </p:cNvPicPr>
          <p:nvPr/>
        </p:nvPicPr>
        <p:blipFill>
          <a:blip r:embed="rId7"/>
          <a:stretch>
            <a:fillRect/>
          </a:stretch>
        </p:blipFill>
        <p:spPr>
          <a:xfrm>
            <a:off x="7088554" y="1131991"/>
            <a:ext cx="2000739" cy="2659710"/>
          </a:xfrm>
          <a:prstGeom prst="rect">
            <a:avLst/>
          </a:prstGeom>
        </p:spPr>
      </p:pic>
      <p:pic>
        <p:nvPicPr>
          <p:cNvPr id="14" name="Picture 14">
            <a:extLst>
              <a:ext uri="{FF2B5EF4-FFF2-40B4-BE49-F238E27FC236}">
                <a16:creationId xmlns:a16="http://schemas.microsoft.com/office/drawing/2014/main" id="{FCEBA8E7-5F95-4159-AE27-EC9ACF142AEA}"/>
              </a:ext>
            </a:extLst>
          </p:cNvPr>
          <p:cNvPicPr>
            <a:picLocks noChangeAspect="1"/>
          </p:cNvPicPr>
          <p:nvPr/>
        </p:nvPicPr>
        <p:blipFill>
          <a:blip r:embed="rId8"/>
          <a:stretch>
            <a:fillRect/>
          </a:stretch>
        </p:blipFill>
        <p:spPr>
          <a:xfrm>
            <a:off x="9267092" y="2703146"/>
            <a:ext cx="2743200" cy="2057400"/>
          </a:xfrm>
          <a:prstGeom prst="rect">
            <a:avLst/>
          </a:prstGeom>
        </p:spPr>
      </p:pic>
      <p:pic>
        <p:nvPicPr>
          <p:cNvPr id="15" name="Picture 15">
            <a:extLst>
              <a:ext uri="{FF2B5EF4-FFF2-40B4-BE49-F238E27FC236}">
                <a16:creationId xmlns:a16="http://schemas.microsoft.com/office/drawing/2014/main" id="{32AC3132-87EA-4D40-96FB-24CB3B0173C6}"/>
              </a:ext>
            </a:extLst>
          </p:cNvPr>
          <p:cNvPicPr>
            <a:picLocks noChangeAspect="1"/>
          </p:cNvPicPr>
          <p:nvPr/>
        </p:nvPicPr>
        <p:blipFill>
          <a:blip r:embed="rId9"/>
          <a:stretch>
            <a:fillRect/>
          </a:stretch>
        </p:blipFill>
        <p:spPr>
          <a:xfrm>
            <a:off x="5466862" y="2851376"/>
            <a:ext cx="1903047" cy="2552248"/>
          </a:xfrm>
          <a:prstGeom prst="rect">
            <a:avLst/>
          </a:prstGeom>
        </p:spPr>
      </p:pic>
      <p:pic>
        <p:nvPicPr>
          <p:cNvPr id="4" name="Picture 4" descr="A person holding a sign posing for the camera&#10;&#10;Description automatically generated">
            <a:extLst>
              <a:ext uri="{FF2B5EF4-FFF2-40B4-BE49-F238E27FC236}">
                <a16:creationId xmlns:a16="http://schemas.microsoft.com/office/drawing/2014/main" id="{671D6999-A283-4D50-A8E8-CDFB94193B00}"/>
              </a:ext>
            </a:extLst>
          </p:cNvPr>
          <p:cNvPicPr>
            <a:picLocks noChangeAspect="1"/>
          </p:cNvPicPr>
          <p:nvPr/>
        </p:nvPicPr>
        <p:blipFill>
          <a:blip r:embed="rId10"/>
          <a:stretch>
            <a:fillRect/>
          </a:stretch>
        </p:blipFill>
        <p:spPr>
          <a:xfrm>
            <a:off x="10121900" y="4506039"/>
            <a:ext cx="1552575" cy="2052796"/>
          </a:xfrm>
          <a:prstGeom prst="rect">
            <a:avLst/>
          </a:prstGeom>
        </p:spPr>
      </p:pic>
      <p:pic>
        <p:nvPicPr>
          <p:cNvPr id="7" name="Picture 12" descr="A picture containing table, green, sitting, building&#10;&#10;Description automatically generated">
            <a:extLst>
              <a:ext uri="{FF2B5EF4-FFF2-40B4-BE49-F238E27FC236}">
                <a16:creationId xmlns:a16="http://schemas.microsoft.com/office/drawing/2014/main" id="{3B4E5DE8-FB87-49E5-9158-8F99DA45C521}"/>
              </a:ext>
            </a:extLst>
          </p:cNvPr>
          <p:cNvPicPr>
            <a:picLocks noChangeAspect="1"/>
          </p:cNvPicPr>
          <p:nvPr/>
        </p:nvPicPr>
        <p:blipFill>
          <a:blip r:embed="rId11"/>
          <a:stretch>
            <a:fillRect/>
          </a:stretch>
        </p:blipFill>
        <p:spPr>
          <a:xfrm>
            <a:off x="5716588" y="4950539"/>
            <a:ext cx="1647826" cy="1695609"/>
          </a:xfrm>
          <a:prstGeom prst="rect">
            <a:avLst/>
          </a:prstGeom>
        </p:spPr>
      </p:pic>
    </p:spTree>
    <p:extLst>
      <p:ext uri="{BB962C8B-B14F-4D97-AF65-F5344CB8AC3E}">
        <p14:creationId xmlns:p14="http://schemas.microsoft.com/office/powerpoint/2010/main" val="272303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7" name="Rectangle 16">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1"/>
          </a:solidFill>
          <a:ln w="57150">
            <a:solidFill>
              <a:schemeClr val="accent1"/>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77BB4-6275-4194-87F3-2DD8D5809DFC}"/>
              </a:ext>
            </a:extLst>
          </p:cNvPr>
          <p:cNvSpPr>
            <a:spLocks noGrp="1"/>
          </p:cNvSpPr>
          <p:nvPr>
            <p:ph type="title"/>
          </p:nvPr>
        </p:nvSpPr>
        <p:spPr>
          <a:xfrm>
            <a:off x="2066544" y="1911096"/>
            <a:ext cx="8055864" cy="2076651"/>
          </a:xfrm>
        </p:spPr>
        <p:txBody>
          <a:bodyPr vert="horz" lIns="91440" tIns="45720" rIns="91440" bIns="45720" rtlCol="0" anchor="b">
            <a:normAutofit fontScale="90000"/>
          </a:bodyPr>
          <a:lstStyle/>
          <a:p>
            <a:pPr algn="ctr"/>
            <a:r>
              <a:rPr lang="en-US" sz="8000">
                <a:solidFill>
                  <a:srgbClr val="FFFFFF"/>
                </a:solidFill>
              </a:rPr>
              <a:t>Tracks </a:t>
            </a:r>
            <a:br>
              <a:rPr lang="en-US" sz="8000">
                <a:solidFill>
                  <a:srgbClr val="FFFFFF"/>
                </a:solidFill>
              </a:rPr>
            </a:br>
            <a:r>
              <a:rPr lang="en-US" sz="8000">
                <a:solidFill>
                  <a:srgbClr val="FFFFFF"/>
                </a:solidFill>
              </a:rPr>
              <a:t>at </a:t>
            </a:r>
            <a:br>
              <a:rPr lang="en-US" sz="8000">
                <a:solidFill>
                  <a:srgbClr val="FFFFFF"/>
                </a:solidFill>
              </a:rPr>
            </a:br>
            <a:r>
              <a:rPr lang="en-US" sz="8000">
                <a:solidFill>
                  <a:srgbClr val="FFFFFF"/>
                </a:solidFill>
              </a:rPr>
              <a:t>virtual stem camp </a:t>
            </a:r>
          </a:p>
        </p:txBody>
      </p:sp>
      <p:sp>
        <p:nvSpPr>
          <p:cNvPr id="21" name="Rectangle 6">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429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DB266-E102-45BC-87DF-0CEDBE61E3D2}"/>
              </a:ext>
            </a:extLst>
          </p:cNvPr>
          <p:cNvSpPr>
            <a:spLocks noGrp="1"/>
          </p:cNvSpPr>
          <p:nvPr>
            <p:ph type="title"/>
          </p:nvPr>
        </p:nvSpPr>
        <p:spPr>
          <a:xfrm>
            <a:off x="576072" y="238539"/>
            <a:ext cx="11018520" cy="1434415"/>
          </a:xfrm>
        </p:spPr>
        <p:txBody>
          <a:bodyPr anchor="b">
            <a:normAutofit/>
          </a:bodyPr>
          <a:lstStyle/>
          <a:p>
            <a:r>
              <a:rPr lang="en-US" sz="7200"/>
              <a:t>Tracks Bristle Bot</a:t>
            </a:r>
          </a:p>
        </p:txBody>
      </p:sp>
      <p:sp>
        <p:nvSpPr>
          <p:cNvPr id="1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FFB66"/>
          </a:solidFill>
          <a:ln w="38100" cap="rnd">
            <a:solidFill>
              <a:srgbClr val="FFFB6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7A824C-7851-4B15-A37D-607587BCC365}"/>
              </a:ext>
            </a:extLst>
          </p:cNvPr>
          <p:cNvSpPr>
            <a:spLocks noGrp="1"/>
          </p:cNvSpPr>
          <p:nvPr>
            <p:ph idx="1"/>
          </p:nvPr>
        </p:nvSpPr>
        <p:spPr>
          <a:xfrm>
            <a:off x="572493" y="2071316"/>
            <a:ext cx="6713552" cy="4119172"/>
          </a:xfrm>
        </p:spPr>
        <p:txBody>
          <a:bodyPr vert="horz" lIns="91440" tIns="45720" rIns="91440" bIns="45720" rtlCol="0" anchor="t">
            <a:normAutofit/>
          </a:bodyPr>
          <a:lstStyle/>
          <a:p>
            <a:pPr>
              <a:lnSpc>
                <a:spcPct val="100000"/>
              </a:lnSpc>
            </a:pPr>
            <a:r>
              <a:rPr lang="en-US" sz="2600"/>
              <a:t>Be familiar with the kit (battery box, replace toothbrush, check the connection, shoe box)</a:t>
            </a:r>
          </a:p>
          <a:p>
            <a:pPr>
              <a:lnSpc>
                <a:spcPct val="100000"/>
              </a:lnSpc>
            </a:pPr>
            <a:r>
              <a:rPr lang="en-US" sz="2600"/>
              <a:t>Have students use the engineer design process</a:t>
            </a:r>
          </a:p>
          <a:p>
            <a:pPr>
              <a:lnSpc>
                <a:spcPct val="100000"/>
              </a:lnSpc>
            </a:pPr>
            <a:r>
              <a:rPr lang="en-US" sz="2600"/>
              <a:t>If a student has problem with their robot, let the students identify the problem, and have the groups to come up ideas to solve it</a:t>
            </a:r>
          </a:p>
          <a:p>
            <a:pPr>
              <a:lnSpc>
                <a:spcPct val="100000"/>
              </a:lnSpc>
            </a:pPr>
            <a:endParaRPr lang="en-US" sz="2600"/>
          </a:p>
          <a:p>
            <a:pPr>
              <a:lnSpc>
                <a:spcPct val="100000"/>
              </a:lnSpc>
            </a:pPr>
            <a:r>
              <a:rPr lang="en-US" sz="2600">
                <a:ea typeface="+mn-lt"/>
                <a:cs typeface="+mn-lt"/>
              </a:rPr>
              <a:t>What's in the Bristle Bot </a:t>
            </a:r>
            <a:r>
              <a:rPr lang="en-US" sz="2600">
                <a:ea typeface="+mn-lt"/>
                <a:cs typeface="+mn-lt"/>
                <a:hlinkClick r:id="rId2"/>
              </a:rPr>
              <a:t>Bristle Bot kit</a:t>
            </a:r>
            <a:endParaRPr lang="en-US" sz="2600"/>
          </a:p>
          <a:p>
            <a:pPr>
              <a:lnSpc>
                <a:spcPct val="100000"/>
              </a:lnSpc>
            </a:pPr>
            <a:r>
              <a:rPr lang="en-US" sz="2600">
                <a:ea typeface="+mn-lt"/>
                <a:cs typeface="+mn-lt"/>
                <a:hlinkClick r:id="rId3"/>
              </a:rPr>
              <a:t>Art bot</a:t>
            </a:r>
            <a:endParaRPr lang="en-US" sz="2600"/>
          </a:p>
          <a:p>
            <a:pPr marL="0" indent="0">
              <a:lnSpc>
                <a:spcPct val="100000"/>
              </a:lnSpc>
              <a:buNone/>
            </a:pPr>
            <a:endParaRPr lang="en-US" sz="2600"/>
          </a:p>
          <a:p>
            <a:pPr>
              <a:lnSpc>
                <a:spcPct val="100000"/>
              </a:lnSpc>
            </a:pPr>
            <a:endParaRPr lang="en-US" sz="2600"/>
          </a:p>
          <a:p>
            <a:pPr>
              <a:lnSpc>
                <a:spcPct val="100000"/>
              </a:lnSpc>
            </a:pPr>
            <a:endParaRPr lang="en-US" sz="2600"/>
          </a:p>
        </p:txBody>
      </p:sp>
      <p:pic>
        <p:nvPicPr>
          <p:cNvPr id="4" name="Picture 4" descr="A close up of a device&#10;&#10;Description generated with very high confidence">
            <a:extLst>
              <a:ext uri="{FF2B5EF4-FFF2-40B4-BE49-F238E27FC236}">
                <a16:creationId xmlns:a16="http://schemas.microsoft.com/office/drawing/2014/main" id="{89179720-00CD-4ED4-B6A9-76B97BF28033}"/>
              </a:ext>
            </a:extLst>
          </p:cNvPr>
          <p:cNvPicPr>
            <a:picLocks noChangeAspect="1"/>
          </p:cNvPicPr>
          <p:nvPr/>
        </p:nvPicPr>
        <p:blipFill rotWithShape="1">
          <a:blip r:embed="rId4"/>
          <a:srcRect l="15304" r="11016" b="-2"/>
          <a:stretch/>
        </p:blipFill>
        <p:spPr>
          <a:xfrm>
            <a:off x="7675658" y="2093976"/>
            <a:ext cx="3941064" cy="4096512"/>
          </a:xfrm>
          <a:prstGeom prst="rect">
            <a:avLst/>
          </a:prstGeom>
        </p:spPr>
      </p:pic>
    </p:spTree>
    <p:extLst>
      <p:ext uri="{BB962C8B-B14F-4D97-AF65-F5344CB8AC3E}">
        <p14:creationId xmlns:p14="http://schemas.microsoft.com/office/powerpoint/2010/main" val="1185407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3164FA9D-4B8C-D147-BE9F-D5793BB1BE9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4988" y="1765572"/>
            <a:ext cx="3368969" cy="3326856"/>
          </a:xfrm>
          <a:prstGeom prst="rect">
            <a:avLst/>
          </a:prstGeom>
        </p:spPr>
      </p:pic>
      <p:sp>
        <p:nvSpPr>
          <p:cNvPr id="19" name="Freeform: Shape 18">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1"/>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41DB266-E102-45BC-87DF-0CEDBE61E3D2}"/>
              </a:ext>
            </a:extLst>
          </p:cNvPr>
          <p:cNvSpPr>
            <a:spLocks noGrp="1"/>
          </p:cNvSpPr>
          <p:nvPr>
            <p:ph type="title"/>
          </p:nvPr>
        </p:nvSpPr>
        <p:spPr>
          <a:xfrm>
            <a:off x="5759354" y="638089"/>
            <a:ext cx="5337270" cy="1476801"/>
          </a:xfrm>
        </p:spPr>
        <p:txBody>
          <a:bodyPr anchor="b">
            <a:normAutofit/>
          </a:bodyPr>
          <a:lstStyle/>
          <a:p>
            <a:r>
              <a:rPr lang="en-US" sz="5600">
                <a:solidFill>
                  <a:srgbClr val="FFFFFF"/>
                </a:solidFill>
              </a:rPr>
              <a:t>Tracks Code.Org</a:t>
            </a:r>
          </a:p>
        </p:txBody>
      </p:sp>
      <p:sp>
        <p:nvSpPr>
          <p:cNvPr id="2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7A824C-7851-4B15-A37D-607587BCC365}"/>
              </a:ext>
            </a:extLst>
          </p:cNvPr>
          <p:cNvSpPr>
            <a:spLocks noGrp="1"/>
          </p:cNvSpPr>
          <p:nvPr>
            <p:ph idx="1"/>
          </p:nvPr>
        </p:nvSpPr>
        <p:spPr>
          <a:xfrm>
            <a:off x="5759354" y="2664886"/>
            <a:ext cx="5461095" cy="3550789"/>
          </a:xfrm>
        </p:spPr>
        <p:txBody>
          <a:bodyPr vert="horz" lIns="91440" tIns="45720" rIns="91440" bIns="45720" rtlCol="0" anchor="t">
            <a:normAutofit/>
          </a:bodyPr>
          <a:lstStyle/>
          <a:p>
            <a:pPr>
              <a:lnSpc>
                <a:spcPct val="100000"/>
              </a:lnSpc>
            </a:pPr>
            <a:r>
              <a:rPr lang="en-US" sz="2600">
                <a:solidFill>
                  <a:srgbClr val="FFFFFF"/>
                </a:solidFill>
              </a:rPr>
              <a:t>Set up student acoount before the class</a:t>
            </a:r>
          </a:p>
          <a:p>
            <a:pPr>
              <a:lnSpc>
                <a:spcPct val="100000"/>
              </a:lnSpc>
            </a:pPr>
            <a:r>
              <a:rPr lang="en-US" sz="2600">
                <a:solidFill>
                  <a:srgbClr val="FFFFFF"/>
                </a:solidFill>
              </a:rPr>
              <a:t>Have students' "secret picture" on the power point to save time</a:t>
            </a:r>
          </a:p>
          <a:p>
            <a:pPr>
              <a:lnSpc>
                <a:spcPct val="100000"/>
              </a:lnSpc>
            </a:pPr>
            <a:r>
              <a:rPr lang="en-US" sz="2600">
                <a:solidFill>
                  <a:srgbClr val="FFFFFF"/>
                </a:solidFill>
              </a:rPr>
              <a:t>After the introduction, put the students in the breakout room</a:t>
            </a:r>
          </a:p>
          <a:p>
            <a:pPr>
              <a:lnSpc>
                <a:spcPct val="100000"/>
              </a:lnSpc>
            </a:pPr>
            <a:r>
              <a:rPr lang="en-US" sz="2600">
                <a:solidFill>
                  <a:srgbClr val="FFFFFF"/>
                </a:solidFill>
              </a:rPr>
              <a:t>Teacher can see student's progress at the dashboard. It will show you student's work, also there is a teacher view, it will give you an example solution</a:t>
            </a:r>
          </a:p>
          <a:p>
            <a:pPr>
              <a:lnSpc>
                <a:spcPct val="100000"/>
              </a:lnSpc>
            </a:pPr>
            <a:r>
              <a:rPr lang="en-US" sz="2600">
                <a:solidFill>
                  <a:srgbClr val="FFFFFF"/>
                </a:solidFill>
                <a:ea typeface="+mn-lt"/>
                <a:cs typeface="+mn-lt"/>
              </a:rPr>
              <a:t>Code.org </a:t>
            </a:r>
            <a:r>
              <a:rPr lang="en-US" sz="2600">
                <a:solidFill>
                  <a:srgbClr val="FFFFFF"/>
                </a:solidFill>
                <a:ea typeface="+mn-lt"/>
                <a:cs typeface="+mn-lt"/>
                <a:hlinkClick r:id="rId4"/>
              </a:rPr>
              <a:t>My Coding</a:t>
            </a:r>
            <a:endParaRPr lang="en-US" sz="2600">
              <a:solidFill>
                <a:srgbClr val="FFFFFF"/>
              </a:solidFill>
            </a:endParaRPr>
          </a:p>
        </p:txBody>
      </p:sp>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3" name="Ink 2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6418237" y="1956150"/>
                <a:ext cx="36000" cy="32709"/>
              </a:xfrm>
              <a:prstGeom prst="rect">
                <a:avLst/>
              </a:prstGeom>
            </p:spPr>
          </p:pic>
        </mc:Fallback>
      </mc:AlternateContent>
      <p:sp>
        <p:nvSpPr>
          <p:cNvPr id="6" name="TextBox 5">
            <a:extLst>
              <a:ext uri="{FF2B5EF4-FFF2-40B4-BE49-F238E27FC236}">
                <a16:creationId xmlns:a16="http://schemas.microsoft.com/office/drawing/2014/main" id="{790EC61E-5153-7846-A9BC-A54E4550EA11}"/>
              </a:ext>
            </a:extLst>
          </p:cNvPr>
          <p:cNvSpPr txBox="1"/>
          <p:nvPr/>
        </p:nvSpPr>
        <p:spPr>
          <a:xfrm>
            <a:off x="2726199" y="4892373"/>
            <a:ext cx="140775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Code.or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292775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15E625E-7B33-465A-9510-559E2AA9F87A}"/>
              </a:ext>
            </a:extLst>
          </p:cNvPr>
          <p:cNvSpPr>
            <a:spLocks noGrp="1"/>
          </p:cNvSpPr>
          <p:nvPr>
            <p:ph type="title"/>
          </p:nvPr>
        </p:nvSpPr>
        <p:spPr>
          <a:xfrm>
            <a:off x="838200" y="401221"/>
            <a:ext cx="10515600" cy="1348065"/>
          </a:xfrm>
        </p:spPr>
        <p:txBody>
          <a:bodyPr>
            <a:normAutofit/>
          </a:bodyPr>
          <a:lstStyle/>
          <a:p>
            <a:r>
              <a:rPr lang="en-US" sz="6800">
                <a:solidFill>
                  <a:schemeClr val="bg1"/>
                </a:solidFill>
              </a:rPr>
              <a:t>Tracks: Balloon Car Racer </a:t>
            </a:r>
          </a:p>
        </p:txBody>
      </p:sp>
      <p:sp>
        <p:nvSpPr>
          <p:cNvPr id="3" name="Content Placeholder 2">
            <a:extLst>
              <a:ext uri="{FF2B5EF4-FFF2-40B4-BE49-F238E27FC236}">
                <a16:creationId xmlns:a16="http://schemas.microsoft.com/office/drawing/2014/main" id="{8A1E4F8A-B38A-4D32-95A9-7441830B8101}"/>
              </a:ext>
            </a:extLst>
          </p:cNvPr>
          <p:cNvSpPr>
            <a:spLocks noGrp="1"/>
          </p:cNvSpPr>
          <p:nvPr>
            <p:ph idx="1"/>
          </p:nvPr>
        </p:nvSpPr>
        <p:spPr>
          <a:xfrm>
            <a:off x="838200" y="2586789"/>
            <a:ext cx="10515600" cy="3590174"/>
          </a:xfrm>
        </p:spPr>
        <p:txBody>
          <a:bodyPr vert="horz" lIns="91440" tIns="45720" rIns="91440" bIns="45720" rtlCol="0" anchor="t">
            <a:normAutofit fontScale="77500" lnSpcReduction="20000"/>
          </a:bodyPr>
          <a:lstStyle/>
          <a:p>
            <a:r>
              <a:rPr lang="en-US" dirty="0"/>
              <a:t>Students were given the following materials in their STEM Box: balloons, straws, mints, rubber bands, and popsicle sticks </a:t>
            </a:r>
          </a:p>
          <a:p>
            <a:r>
              <a:rPr lang="en-US" dirty="0"/>
              <a:t>Each day we followed a different part of the Engineering Design Process</a:t>
            </a:r>
          </a:p>
          <a:p>
            <a:pPr lvl="1"/>
            <a:r>
              <a:rPr lang="en-US" b="1" dirty="0"/>
              <a:t>Tuesday:</a:t>
            </a:r>
            <a:r>
              <a:rPr lang="en-US" dirty="0"/>
              <a:t> Ask/ Imagine </a:t>
            </a:r>
          </a:p>
          <a:p>
            <a:pPr lvl="1"/>
            <a:r>
              <a:rPr lang="en-US" b="1" dirty="0"/>
              <a:t>Wednesday:</a:t>
            </a:r>
            <a:r>
              <a:rPr lang="en-US" dirty="0"/>
              <a:t> Plan</a:t>
            </a:r>
          </a:p>
          <a:p>
            <a:pPr lvl="1"/>
            <a:r>
              <a:rPr lang="en-US" b="1" dirty="0"/>
              <a:t>Thursday: </a:t>
            </a:r>
            <a:r>
              <a:rPr lang="en-US" dirty="0"/>
              <a:t>Create</a:t>
            </a:r>
          </a:p>
          <a:p>
            <a:pPr lvl="1"/>
            <a:r>
              <a:rPr lang="en-US" b="1" dirty="0"/>
              <a:t>Friday: </a:t>
            </a:r>
            <a:r>
              <a:rPr lang="en-US" dirty="0"/>
              <a:t>Improve</a:t>
            </a:r>
          </a:p>
          <a:p>
            <a:r>
              <a:rPr lang="en-US" dirty="0"/>
              <a:t>TAPE/GLUE?</a:t>
            </a:r>
          </a:p>
          <a:p>
            <a:endParaRPr lang="en-US" dirty="0"/>
          </a:p>
          <a:p>
            <a:r>
              <a:rPr lang="en-US" dirty="0">
                <a:ea typeface="+mn-lt"/>
                <a:cs typeface="+mn-lt"/>
                <a:hlinkClick r:id="rId2"/>
              </a:rPr>
              <a:t>Balloon Car Test Flipgrid</a:t>
            </a:r>
            <a:endParaRPr lang="en-US" dirty="0"/>
          </a:p>
          <a:p>
            <a:endParaRPr lang="en-US"/>
          </a:p>
          <a:p>
            <a:pPr lvl="1"/>
            <a:endParaRPr lang="en-US"/>
          </a:p>
        </p:txBody>
      </p:sp>
      <p:pic>
        <p:nvPicPr>
          <p:cNvPr id="4" name="Picture 4" descr="A picture containing photo, indoor, different, sitting&#10;&#10;Description automatically generated">
            <a:extLst>
              <a:ext uri="{FF2B5EF4-FFF2-40B4-BE49-F238E27FC236}">
                <a16:creationId xmlns:a16="http://schemas.microsoft.com/office/drawing/2014/main" id="{8EAA5D20-74C2-48A9-8216-561257224AFB}"/>
              </a:ext>
            </a:extLst>
          </p:cNvPr>
          <p:cNvPicPr>
            <a:picLocks noChangeAspect="1"/>
          </p:cNvPicPr>
          <p:nvPr/>
        </p:nvPicPr>
        <p:blipFill>
          <a:blip r:embed="rId3"/>
          <a:stretch>
            <a:fillRect/>
          </a:stretch>
        </p:blipFill>
        <p:spPr>
          <a:xfrm>
            <a:off x="7594270" y="2990928"/>
            <a:ext cx="4504706" cy="3676742"/>
          </a:xfrm>
          <a:prstGeom prst="rect">
            <a:avLst/>
          </a:prstGeom>
        </p:spPr>
      </p:pic>
    </p:spTree>
    <p:extLst>
      <p:ext uri="{BB962C8B-B14F-4D97-AF65-F5344CB8AC3E}">
        <p14:creationId xmlns:p14="http://schemas.microsoft.com/office/powerpoint/2010/main" val="84338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C948728-227F-43C3-AE9B-2D23CE0C6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36EFD-CC82-4C5F-83CB-763EDC3B160E}"/>
              </a:ext>
            </a:extLst>
          </p:cNvPr>
          <p:cNvSpPr>
            <a:spLocks noGrp="1"/>
          </p:cNvSpPr>
          <p:nvPr>
            <p:ph type="title"/>
          </p:nvPr>
        </p:nvSpPr>
        <p:spPr>
          <a:xfrm>
            <a:off x="7158938" y="643466"/>
            <a:ext cx="4401924" cy="1846615"/>
          </a:xfrm>
        </p:spPr>
        <p:txBody>
          <a:bodyPr anchor="b">
            <a:normAutofit/>
          </a:bodyPr>
          <a:lstStyle/>
          <a:p>
            <a:r>
              <a:rPr lang="en-US" sz="5600"/>
              <a:t>Tracks: Math Mania </a:t>
            </a:r>
          </a:p>
        </p:txBody>
      </p:sp>
      <p:sp>
        <p:nvSpPr>
          <p:cNvPr id="2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3773" y="2634908"/>
            <a:ext cx="3772532" cy="27432"/>
          </a:xfrm>
          <a:custGeom>
            <a:avLst/>
            <a:gdLst>
              <a:gd name="connsiteX0" fmla="*/ 0 w 3772532"/>
              <a:gd name="connsiteY0" fmla="*/ 0 h 27432"/>
              <a:gd name="connsiteX1" fmla="*/ 704206 w 3772532"/>
              <a:gd name="connsiteY1" fmla="*/ 0 h 27432"/>
              <a:gd name="connsiteX2" fmla="*/ 1370687 w 3772532"/>
              <a:gd name="connsiteY2" fmla="*/ 0 h 27432"/>
              <a:gd name="connsiteX3" fmla="*/ 2037167 w 3772532"/>
              <a:gd name="connsiteY3" fmla="*/ 0 h 27432"/>
              <a:gd name="connsiteX4" fmla="*/ 2552747 w 3772532"/>
              <a:gd name="connsiteY4" fmla="*/ 0 h 27432"/>
              <a:gd name="connsiteX5" fmla="*/ 3106051 w 3772532"/>
              <a:gd name="connsiteY5" fmla="*/ 0 h 27432"/>
              <a:gd name="connsiteX6" fmla="*/ 3772532 w 3772532"/>
              <a:gd name="connsiteY6" fmla="*/ 0 h 27432"/>
              <a:gd name="connsiteX7" fmla="*/ 3772532 w 3772532"/>
              <a:gd name="connsiteY7" fmla="*/ 27432 h 27432"/>
              <a:gd name="connsiteX8" fmla="*/ 3143777 w 3772532"/>
              <a:gd name="connsiteY8" fmla="*/ 27432 h 27432"/>
              <a:gd name="connsiteX9" fmla="*/ 2628197 w 3772532"/>
              <a:gd name="connsiteY9" fmla="*/ 27432 h 27432"/>
              <a:gd name="connsiteX10" fmla="*/ 2112618 w 3772532"/>
              <a:gd name="connsiteY10" fmla="*/ 27432 h 27432"/>
              <a:gd name="connsiteX11" fmla="*/ 1446137 w 3772532"/>
              <a:gd name="connsiteY11" fmla="*/ 27432 h 27432"/>
              <a:gd name="connsiteX12" fmla="*/ 892833 w 3772532"/>
              <a:gd name="connsiteY12" fmla="*/ 27432 h 27432"/>
              <a:gd name="connsiteX13" fmla="*/ 0 w 3772532"/>
              <a:gd name="connsiteY13" fmla="*/ 27432 h 27432"/>
              <a:gd name="connsiteX14" fmla="*/ 0 w 3772532"/>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2532" h="27432" fill="none" extrusionOk="0">
                <a:moveTo>
                  <a:pt x="0" y="0"/>
                </a:moveTo>
                <a:cubicBezTo>
                  <a:pt x="244720" y="-3658"/>
                  <a:pt x="354662" y="-9412"/>
                  <a:pt x="704206" y="0"/>
                </a:cubicBezTo>
                <a:cubicBezTo>
                  <a:pt x="1053750" y="9412"/>
                  <a:pt x="1098475" y="-322"/>
                  <a:pt x="1370687" y="0"/>
                </a:cubicBezTo>
                <a:cubicBezTo>
                  <a:pt x="1642899" y="322"/>
                  <a:pt x="1719797" y="-23304"/>
                  <a:pt x="2037167" y="0"/>
                </a:cubicBezTo>
                <a:cubicBezTo>
                  <a:pt x="2354537" y="23304"/>
                  <a:pt x="2327380" y="-17312"/>
                  <a:pt x="2552747" y="0"/>
                </a:cubicBezTo>
                <a:cubicBezTo>
                  <a:pt x="2778114" y="17312"/>
                  <a:pt x="2963395" y="16906"/>
                  <a:pt x="3106051" y="0"/>
                </a:cubicBezTo>
                <a:cubicBezTo>
                  <a:pt x="3248707" y="-16906"/>
                  <a:pt x="3607729" y="-1190"/>
                  <a:pt x="3772532" y="0"/>
                </a:cubicBezTo>
                <a:cubicBezTo>
                  <a:pt x="3771575" y="8431"/>
                  <a:pt x="3772183" y="14612"/>
                  <a:pt x="3772532" y="27432"/>
                </a:cubicBezTo>
                <a:cubicBezTo>
                  <a:pt x="3590140" y="16334"/>
                  <a:pt x="3310324" y="674"/>
                  <a:pt x="3143777" y="27432"/>
                </a:cubicBezTo>
                <a:cubicBezTo>
                  <a:pt x="2977231" y="54190"/>
                  <a:pt x="2760348" y="26592"/>
                  <a:pt x="2628197" y="27432"/>
                </a:cubicBezTo>
                <a:cubicBezTo>
                  <a:pt x="2496046" y="28272"/>
                  <a:pt x="2363991" y="25547"/>
                  <a:pt x="2112618" y="27432"/>
                </a:cubicBezTo>
                <a:cubicBezTo>
                  <a:pt x="1861245" y="29317"/>
                  <a:pt x="1763019" y="1242"/>
                  <a:pt x="1446137" y="27432"/>
                </a:cubicBezTo>
                <a:cubicBezTo>
                  <a:pt x="1129255" y="53622"/>
                  <a:pt x="1116896" y="2843"/>
                  <a:pt x="892833" y="27432"/>
                </a:cubicBezTo>
                <a:cubicBezTo>
                  <a:pt x="668770" y="52021"/>
                  <a:pt x="337811" y="-9110"/>
                  <a:pt x="0" y="27432"/>
                </a:cubicBezTo>
                <a:cubicBezTo>
                  <a:pt x="226" y="18208"/>
                  <a:pt x="-648" y="12891"/>
                  <a:pt x="0" y="0"/>
                </a:cubicBezTo>
                <a:close/>
              </a:path>
              <a:path w="3772532" h="27432" stroke="0" extrusionOk="0">
                <a:moveTo>
                  <a:pt x="0" y="0"/>
                </a:moveTo>
                <a:cubicBezTo>
                  <a:pt x="136381" y="23473"/>
                  <a:pt x="333157" y="-1611"/>
                  <a:pt x="591030" y="0"/>
                </a:cubicBezTo>
                <a:cubicBezTo>
                  <a:pt x="848903" y="1611"/>
                  <a:pt x="874121" y="-21763"/>
                  <a:pt x="1106609" y="0"/>
                </a:cubicBezTo>
                <a:cubicBezTo>
                  <a:pt x="1339097" y="21763"/>
                  <a:pt x="1575126" y="18505"/>
                  <a:pt x="1810815" y="0"/>
                </a:cubicBezTo>
                <a:cubicBezTo>
                  <a:pt x="2046504" y="-18505"/>
                  <a:pt x="2110261" y="21722"/>
                  <a:pt x="2401845" y="0"/>
                </a:cubicBezTo>
                <a:cubicBezTo>
                  <a:pt x="2693429" y="-21722"/>
                  <a:pt x="2769280" y="8922"/>
                  <a:pt x="2992875" y="0"/>
                </a:cubicBezTo>
                <a:cubicBezTo>
                  <a:pt x="3216470" y="-8922"/>
                  <a:pt x="3395186" y="-17861"/>
                  <a:pt x="3772532" y="0"/>
                </a:cubicBezTo>
                <a:cubicBezTo>
                  <a:pt x="3771177" y="9524"/>
                  <a:pt x="3771330" y="13975"/>
                  <a:pt x="3772532" y="27432"/>
                </a:cubicBezTo>
                <a:cubicBezTo>
                  <a:pt x="3635941" y="57411"/>
                  <a:pt x="3310352" y="7993"/>
                  <a:pt x="3143777" y="27432"/>
                </a:cubicBezTo>
                <a:cubicBezTo>
                  <a:pt x="2977203" y="46871"/>
                  <a:pt x="2807596" y="3382"/>
                  <a:pt x="2628197" y="27432"/>
                </a:cubicBezTo>
                <a:cubicBezTo>
                  <a:pt x="2448798" y="51482"/>
                  <a:pt x="2302918" y="50688"/>
                  <a:pt x="1999442" y="27432"/>
                </a:cubicBezTo>
                <a:cubicBezTo>
                  <a:pt x="1695966" y="4176"/>
                  <a:pt x="1623081" y="31473"/>
                  <a:pt x="1370687" y="27432"/>
                </a:cubicBezTo>
                <a:cubicBezTo>
                  <a:pt x="1118294" y="23391"/>
                  <a:pt x="932834" y="17695"/>
                  <a:pt x="779657" y="27432"/>
                </a:cubicBezTo>
                <a:cubicBezTo>
                  <a:pt x="626480" y="37170"/>
                  <a:pt x="206972" y="-11355"/>
                  <a:pt x="0" y="27432"/>
                </a:cubicBezTo>
                <a:cubicBezTo>
                  <a:pt x="-800" y="16780"/>
                  <a:pt x="-583" y="12910"/>
                  <a:pt x="0" y="0"/>
                </a:cubicBezTo>
                <a:close/>
              </a:path>
            </a:pathLst>
          </a:custGeom>
          <a:solidFill>
            <a:srgbClr val="FDE000"/>
          </a:solidFill>
          <a:ln w="38100" cap="rnd">
            <a:solidFill>
              <a:srgbClr val="FDE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CF4A62-129C-4252-B621-1F58D90CF330}"/>
              </a:ext>
            </a:extLst>
          </p:cNvPr>
          <p:cNvSpPr>
            <a:spLocks noGrp="1"/>
          </p:cNvSpPr>
          <p:nvPr>
            <p:ph idx="1"/>
          </p:nvPr>
        </p:nvSpPr>
        <p:spPr>
          <a:xfrm>
            <a:off x="7158956" y="2807167"/>
            <a:ext cx="4402108" cy="3386399"/>
          </a:xfrm>
        </p:spPr>
        <p:txBody>
          <a:bodyPr vert="horz" lIns="91440" tIns="45720" rIns="91440" bIns="45720" rtlCol="0">
            <a:normAutofit/>
          </a:bodyPr>
          <a:lstStyle/>
          <a:p>
            <a:r>
              <a:rPr lang="en-US" sz="2400"/>
              <a:t>Logical Puzzles </a:t>
            </a:r>
          </a:p>
          <a:p>
            <a:pPr lvl="1"/>
            <a:r>
              <a:rPr lang="en-US">
                <a:hlinkClick r:id="rId2"/>
              </a:rPr>
              <a:t>Set Game</a:t>
            </a:r>
          </a:p>
          <a:p>
            <a:pPr lvl="1"/>
            <a:r>
              <a:rPr lang="en-US">
                <a:hlinkClick r:id="rId3"/>
              </a:rPr>
              <a:t>Desmos</a:t>
            </a:r>
            <a:r>
              <a:rPr lang="en-US"/>
              <a:t> </a:t>
            </a:r>
          </a:p>
          <a:p>
            <a:pPr lvl="1"/>
            <a:r>
              <a:rPr lang="en-US"/>
              <a:t>Brain Teasers</a:t>
            </a:r>
          </a:p>
          <a:p>
            <a:pPr lvl="1"/>
            <a:r>
              <a:rPr lang="en-US">
                <a:hlinkClick r:id="rId4"/>
              </a:rPr>
              <a:t>Kahoot</a:t>
            </a:r>
            <a:r>
              <a:rPr lang="en-US"/>
              <a:t> </a:t>
            </a:r>
          </a:p>
        </p:txBody>
      </p:sp>
      <p:pic>
        <p:nvPicPr>
          <p:cNvPr id="6" name="Picture 6" descr="A close up of a sign&#10;&#10;Description generated with high confidence">
            <a:extLst>
              <a:ext uri="{FF2B5EF4-FFF2-40B4-BE49-F238E27FC236}">
                <a16:creationId xmlns:a16="http://schemas.microsoft.com/office/drawing/2014/main" id="{3286B7C3-7388-4A1B-9E9D-E51E4EB9740E}"/>
              </a:ext>
            </a:extLst>
          </p:cNvPr>
          <p:cNvPicPr>
            <a:picLocks noChangeAspect="1"/>
          </p:cNvPicPr>
          <p:nvPr/>
        </p:nvPicPr>
        <p:blipFill>
          <a:blip r:embed="rId5"/>
          <a:stretch>
            <a:fillRect/>
          </a:stretch>
        </p:blipFill>
        <p:spPr>
          <a:xfrm>
            <a:off x="525722" y="676085"/>
            <a:ext cx="1859576" cy="1859576"/>
          </a:xfrm>
          <a:prstGeom prst="rect">
            <a:avLst/>
          </a:prstGeom>
        </p:spPr>
      </p:pic>
      <p:pic>
        <p:nvPicPr>
          <p:cNvPr id="5" name="Picture 5" descr="A picture containing drawing, food&#10;&#10;Description generated with very high confidence">
            <a:extLst>
              <a:ext uri="{FF2B5EF4-FFF2-40B4-BE49-F238E27FC236}">
                <a16:creationId xmlns:a16="http://schemas.microsoft.com/office/drawing/2014/main" id="{20C23516-7565-45EA-BD03-D11180C66289}"/>
              </a:ext>
            </a:extLst>
          </p:cNvPr>
          <p:cNvPicPr>
            <a:picLocks noChangeAspect="1"/>
          </p:cNvPicPr>
          <p:nvPr/>
        </p:nvPicPr>
        <p:blipFill>
          <a:blip r:embed="rId6"/>
          <a:stretch>
            <a:fillRect/>
          </a:stretch>
        </p:blipFill>
        <p:spPr>
          <a:xfrm>
            <a:off x="2504868" y="1066911"/>
            <a:ext cx="1859577" cy="1077924"/>
          </a:xfrm>
          <a:prstGeom prst="rect">
            <a:avLst/>
          </a:prstGeom>
        </p:spPr>
      </p:pic>
      <p:pic>
        <p:nvPicPr>
          <p:cNvPr id="4" name="Picture 4" descr="A close up of a sign&#10;&#10;Description generated with very high confidence">
            <a:extLst>
              <a:ext uri="{FF2B5EF4-FFF2-40B4-BE49-F238E27FC236}">
                <a16:creationId xmlns:a16="http://schemas.microsoft.com/office/drawing/2014/main" id="{913FD949-0411-4C57-9905-C174576361B3}"/>
              </a:ext>
            </a:extLst>
          </p:cNvPr>
          <p:cNvPicPr>
            <a:picLocks noChangeAspect="1"/>
          </p:cNvPicPr>
          <p:nvPr/>
        </p:nvPicPr>
        <p:blipFill>
          <a:blip r:embed="rId7"/>
          <a:stretch>
            <a:fillRect/>
          </a:stretch>
        </p:blipFill>
        <p:spPr>
          <a:xfrm>
            <a:off x="4484016" y="676085"/>
            <a:ext cx="1859576" cy="1859576"/>
          </a:xfrm>
          <a:prstGeom prst="rect">
            <a:avLst/>
          </a:prstGeom>
        </p:spPr>
      </p:pic>
      <p:pic>
        <p:nvPicPr>
          <p:cNvPr id="7" name="Picture 7" descr="A screenshot of a cell phone&#10;&#10;Description automatically generated">
            <a:extLst>
              <a:ext uri="{FF2B5EF4-FFF2-40B4-BE49-F238E27FC236}">
                <a16:creationId xmlns:a16="http://schemas.microsoft.com/office/drawing/2014/main" id="{D8966CFD-610C-4D86-AD0C-FE7A4E2783E6}"/>
              </a:ext>
            </a:extLst>
          </p:cNvPr>
          <p:cNvPicPr>
            <a:picLocks noChangeAspect="1"/>
          </p:cNvPicPr>
          <p:nvPr/>
        </p:nvPicPr>
        <p:blipFill>
          <a:blip r:embed="rId8"/>
          <a:stretch>
            <a:fillRect/>
          </a:stretch>
        </p:blipFill>
        <p:spPr>
          <a:xfrm>
            <a:off x="525722" y="3175112"/>
            <a:ext cx="5817870" cy="2574406"/>
          </a:xfrm>
          <a:prstGeom prst="rect">
            <a:avLst/>
          </a:prstGeom>
        </p:spPr>
      </p:pic>
    </p:spTree>
    <p:extLst>
      <p:ext uri="{BB962C8B-B14F-4D97-AF65-F5344CB8AC3E}">
        <p14:creationId xmlns:p14="http://schemas.microsoft.com/office/powerpoint/2010/main" val="2482563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n open computer sitting on top of a table&#10;&#10;Description automatically generated">
            <a:extLst>
              <a:ext uri="{FF2B5EF4-FFF2-40B4-BE49-F238E27FC236}">
                <a16:creationId xmlns:a16="http://schemas.microsoft.com/office/drawing/2014/main" id="{BB77DF13-6834-4B25-8934-B00C10EA0842}"/>
              </a:ext>
            </a:extLst>
          </p:cNvPr>
          <p:cNvPicPr>
            <a:picLocks noChangeAspect="1"/>
          </p:cNvPicPr>
          <p:nvPr/>
        </p:nvPicPr>
        <p:blipFill>
          <a:blip r:embed="rId2"/>
          <a:stretch>
            <a:fillRect/>
          </a:stretch>
        </p:blipFill>
        <p:spPr>
          <a:xfrm>
            <a:off x="6365630" y="1981914"/>
            <a:ext cx="2743200" cy="3656171"/>
          </a:xfrm>
          <a:prstGeom prst="rect">
            <a:avLst/>
          </a:prstGeom>
        </p:spPr>
      </p:pic>
      <p:sp>
        <p:nvSpPr>
          <p:cNvPr id="2" name="Title 1">
            <a:extLst>
              <a:ext uri="{FF2B5EF4-FFF2-40B4-BE49-F238E27FC236}">
                <a16:creationId xmlns:a16="http://schemas.microsoft.com/office/drawing/2014/main" id="{FD9584A2-FAB5-48CE-8620-C63EFB7D1124}"/>
              </a:ext>
            </a:extLst>
          </p:cNvPr>
          <p:cNvSpPr>
            <a:spLocks noGrp="1"/>
          </p:cNvSpPr>
          <p:nvPr>
            <p:ph type="title"/>
          </p:nvPr>
        </p:nvSpPr>
        <p:spPr>
          <a:solidFill>
            <a:schemeClr val="accent1"/>
          </a:solidFill>
        </p:spPr>
        <p:txBody>
          <a:bodyPr/>
          <a:lstStyle/>
          <a:p>
            <a:r>
              <a:rPr lang="en-US"/>
              <a:t>Wonder Soil</a:t>
            </a:r>
          </a:p>
        </p:txBody>
      </p:sp>
      <p:sp>
        <p:nvSpPr>
          <p:cNvPr id="3" name="Content Placeholder 2">
            <a:extLst>
              <a:ext uri="{FF2B5EF4-FFF2-40B4-BE49-F238E27FC236}">
                <a16:creationId xmlns:a16="http://schemas.microsoft.com/office/drawing/2014/main" id="{4C58D777-05B8-4AAA-AE57-CB483AE00194}"/>
              </a:ext>
            </a:extLst>
          </p:cNvPr>
          <p:cNvSpPr>
            <a:spLocks noGrp="1"/>
          </p:cNvSpPr>
          <p:nvPr>
            <p:ph sz="half" idx="1"/>
          </p:nvPr>
        </p:nvSpPr>
        <p:spPr>
          <a:xfrm>
            <a:off x="838200" y="1929384"/>
            <a:ext cx="5181600" cy="4457113"/>
          </a:xfrm>
        </p:spPr>
        <p:txBody>
          <a:bodyPr vert="horz" lIns="91440" tIns="45720" rIns="91440" bIns="45720" rtlCol="0" anchor="t">
            <a:normAutofit fontScale="47500" lnSpcReduction="20000"/>
          </a:bodyPr>
          <a:lstStyle/>
          <a:p>
            <a:r>
              <a:rPr lang="en-US" b="1"/>
              <a:t>In this track the students learned about soil, planting a garden, &amp; growing plants. This a short overview of the camp. </a:t>
            </a:r>
          </a:p>
          <a:p>
            <a:r>
              <a:rPr lang="en-US" b="1">
                <a:ea typeface="+mn-lt"/>
                <a:cs typeface="+mn-lt"/>
              </a:rPr>
              <a:t>Day 1: Imagine: How do seeds become plants? 1. Show my garden and talk about planting.  2. Have the students design the front cover of their plant journal. 3. Have the students plant their first seeds. </a:t>
            </a:r>
            <a:endParaRPr lang="en-US" b="1"/>
          </a:p>
          <a:p>
            <a:r>
              <a:rPr lang="en-US" b="1">
                <a:ea typeface="+mn-lt"/>
                <a:cs typeface="+mn-lt"/>
              </a:rPr>
              <a:t>Day 2: Plan/Create: How do you plan for a garden? 1. Show the video from seed to plant (</a:t>
            </a:r>
            <a:r>
              <a:rPr lang="en-US" b="1" err="1">
                <a:ea typeface="+mn-lt"/>
                <a:cs typeface="+mn-lt"/>
              </a:rPr>
              <a:t>SciShow</a:t>
            </a:r>
            <a:r>
              <a:rPr lang="en-US" b="1">
                <a:ea typeface="+mn-lt"/>
                <a:cs typeface="+mn-lt"/>
              </a:rPr>
              <a:t> kids). 2. Discuss organisms and animals who live in the garden. How they may help or hurt plants. 3. Students will write in their journals. </a:t>
            </a:r>
            <a:endParaRPr lang="en-US" b="1"/>
          </a:p>
          <a:p>
            <a:r>
              <a:rPr lang="en-US" b="1">
                <a:ea typeface="+mn-lt"/>
                <a:cs typeface="+mn-lt"/>
              </a:rPr>
              <a:t>Day 3: Test/Plant: What things do plants need to survive? 1. We will discuss what is requires to successfully grow a garden. 2. The students will plant their second seeds. 3. The students will write in their journals. </a:t>
            </a:r>
            <a:endParaRPr lang="en-US" b="1"/>
          </a:p>
          <a:p>
            <a:r>
              <a:rPr lang="en-US" b="1">
                <a:ea typeface="+mn-lt"/>
                <a:cs typeface="+mn-lt"/>
              </a:rPr>
              <a:t>Day 4: Improve/ What’s next: 1. We will watch a video on caring for plants. 2. We will discuss how the students will keep a journal of how their plants grow. They will create a video about their experience as new farmers. </a:t>
            </a:r>
          </a:p>
          <a:p>
            <a:r>
              <a:rPr lang="en-US" b="1">
                <a:ea typeface="+mn-lt"/>
                <a:cs typeface="+mn-lt"/>
              </a:rPr>
              <a:t>I sometimes used 2 devices to show the kids my garden and how to plant. At the end of the week, I gave the students the link to my YouTube channel so they could get more tips on gardening throughout the summer. YouTube Channel: Krystal Evans- Garden Queen</a:t>
            </a:r>
            <a:endParaRPr lang="en-US"/>
          </a:p>
          <a:p>
            <a:r>
              <a:rPr lang="en-US">
                <a:ea typeface="+mn-lt"/>
                <a:cs typeface="+mn-lt"/>
              </a:rPr>
              <a:t>1</a:t>
            </a:r>
            <a:r>
              <a:rPr lang="en-US">
                <a:ea typeface="+mn-lt"/>
                <a:cs typeface="+mn-lt"/>
                <a:hlinkClick r:id="rId3"/>
              </a:rPr>
              <a:t>Replanting Flowers</a:t>
            </a:r>
            <a:r>
              <a:rPr lang="en-US">
                <a:ea typeface="+mn-lt"/>
                <a:cs typeface="+mn-lt"/>
              </a:rPr>
              <a:t>     </a:t>
            </a:r>
            <a:r>
              <a:rPr lang="en-US">
                <a:ea typeface="+mn-lt"/>
                <a:cs typeface="+mn-lt"/>
                <a:hlinkClick r:id="rId4"/>
              </a:rPr>
              <a:t>Journey's Flipgrid</a:t>
            </a:r>
            <a:endParaRPr lang="en-US"/>
          </a:p>
          <a:p>
            <a:endParaRPr lang="en-US" b="1"/>
          </a:p>
          <a:p>
            <a:endParaRPr lang="en-US" b="1"/>
          </a:p>
        </p:txBody>
      </p:sp>
      <p:pic>
        <p:nvPicPr>
          <p:cNvPr id="5" name="Picture 5" descr="A close up of a plant&#10;&#10;Description automatically generated">
            <a:extLst>
              <a:ext uri="{FF2B5EF4-FFF2-40B4-BE49-F238E27FC236}">
                <a16:creationId xmlns:a16="http://schemas.microsoft.com/office/drawing/2014/main" id="{A327654E-05CF-4328-A22E-2E5584E01E6A}"/>
              </a:ext>
            </a:extLst>
          </p:cNvPr>
          <p:cNvPicPr>
            <a:picLocks noGrp="1" noChangeAspect="1"/>
          </p:cNvPicPr>
          <p:nvPr>
            <p:ph sz="half" idx="2"/>
          </p:nvPr>
        </p:nvPicPr>
        <p:blipFill>
          <a:blip r:embed="rId5"/>
          <a:stretch>
            <a:fillRect/>
          </a:stretch>
        </p:blipFill>
        <p:spPr>
          <a:xfrm rot="5280000">
            <a:off x="7662405" y="4188386"/>
            <a:ext cx="2651369" cy="1961661"/>
          </a:xfrm>
        </p:spPr>
      </p:pic>
      <p:pic>
        <p:nvPicPr>
          <p:cNvPr id="6" name="Picture 6" descr="A person standing in front of a computer&#10;&#10;Description automatically generated">
            <a:extLst>
              <a:ext uri="{FF2B5EF4-FFF2-40B4-BE49-F238E27FC236}">
                <a16:creationId xmlns:a16="http://schemas.microsoft.com/office/drawing/2014/main" id="{C98723FC-18B6-4F47-BE38-52A91E421623}"/>
              </a:ext>
            </a:extLst>
          </p:cNvPr>
          <p:cNvPicPr>
            <a:picLocks noChangeAspect="1"/>
          </p:cNvPicPr>
          <p:nvPr/>
        </p:nvPicPr>
        <p:blipFill>
          <a:blip r:embed="rId6"/>
          <a:stretch>
            <a:fillRect/>
          </a:stretch>
        </p:blipFill>
        <p:spPr>
          <a:xfrm>
            <a:off x="8895861" y="900234"/>
            <a:ext cx="2743200" cy="2400300"/>
          </a:xfrm>
          <a:prstGeom prst="rect">
            <a:avLst/>
          </a:prstGeom>
        </p:spPr>
      </p:pic>
      <p:pic>
        <p:nvPicPr>
          <p:cNvPr id="4" name="Picture 7" descr="A fire hydrant in a garden&#10;&#10;Description automatically generated">
            <a:extLst>
              <a:ext uri="{FF2B5EF4-FFF2-40B4-BE49-F238E27FC236}">
                <a16:creationId xmlns:a16="http://schemas.microsoft.com/office/drawing/2014/main" id="{8CBC4B02-B958-4982-B45F-D8918FF81710}"/>
              </a:ext>
            </a:extLst>
          </p:cNvPr>
          <p:cNvPicPr>
            <a:picLocks noChangeAspect="1"/>
          </p:cNvPicPr>
          <p:nvPr/>
        </p:nvPicPr>
        <p:blipFill>
          <a:blip r:embed="rId7"/>
          <a:stretch>
            <a:fillRect/>
          </a:stretch>
        </p:blipFill>
        <p:spPr>
          <a:xfrm>
            <a:off x="10066338" y="3712289"/>
            <a:ext cx="1619738" cy="2171248"/>
          </a:xfrm>
          <a:prstGeom prst="rect">
            <a:avLst/>
          </a:prstGeom>
        </p:spPr>
      </p:pic>
    </p:spTree>
    <p:extLst>
      <p:ext uri="{BB962C8B-B14F-4D97-AF65-F5344CB8AC3E}">
        <p14:creationId xmlns:p14="http://schemas.microsoft.com/office/powerpoint/2010/main" val="1737110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6" descr="A picture containing table, sitting, person, green&#10;&#10;Description automatically generated">
            <a:extLst>
              <a:ext uri="{FF2B5EF4-FFF2-40B4-BE49-F238E27FC236}">
                <a16:creationId xmlns:a16="http://schemas.microsoft.com/office/drawing/2014/main" id="{4716AD07-0B4B-4ED3-A1A1-7F588807455B}"/>
              </a:ext>
            </a:extLst>
          </p:cNvPr>
          <p:cNvPicPr>
            <a:picLocks noChangeAspect="1"/>
          </p:cNvPicPr>
          <p:nvPr/>
        </p:nvPicPr>
        <p:blipFill>
          <a:blip r:embed="rId2"/>
          <a:stretch>
            <a:fillRect/>
          </a:stretch>
        </p:blipFill>
        <p:spPr>
          <a:xfrm>
            <a:off x="8847015" y="2685299"/>
            <a:ext cx="2743200" cy="3656171"/>
          </a:xfrm>
          <a:prstGeom prst="rect">
            <a:avLst/>
          </a:prstGeom>
        </p:spPr>
      </p:pic>
      <p:sp>
        <p:nvSpPr>
          <p:cNvPr id="2" name="Title 1">
            <a:extLst>
              <a:ext uri="{FF2B5EF4-FFF2-40B4-BE49-F238E27FC236}">
                <a16:creationId xmlns:a16="http://schemas.microsoft.com/office/drawing/2014/main" id="{52E4FDD6-170B-43AE-9F62-73B954F32E86}"/>
              </a:ext>
            </a:extLst>
          </p:cNvPr>
          <p:cNvSpPr>
            <a:spLocks noGrp="1"/>
          </p:cNvSpPr>
          <p:nvPr>
            <p:ph type="title"/>
          </p:nvPr>
        </p:nvSpPr>
        <p:spPr/>
        <p:txBody>
          <a:bodyPr/>
          <a:lstStyle/>
          <a:p>
            <a:r>
              <a:rPr lang="en-US"/>
              <a:t>Lego </a:t>
            </a:r>
            <a:r>
              <a:rPr lang="en-US" err="1"/>
              <a:t>STop</a:t>
            </a:r>
            <a:r>
              <a:rPr lang="en-US"/>
              <a:t>-Motion</a:t>
            </a:r>
          </a:p>
        </p:txBody>
      </p:sp>
      <p:sp>
        <p:nvSpPr>
          <p:cNvPr id="3" name="Content Placeholder 2">
            <a:extLst>
              <a:ext uri="{FF2B5EF4-FFF2-40B4-BE49-F238E27FC236}">
                <a16:creationId xmlns:a16="http://schemas.microsoft.com/office/drawing/2014/main" id="{4B8E9CB7-6B7B-41F4-98B5-F816EDC3A28C}"/>
              </a:ext>
            </a:extLst>
          </p:cNvPr>
          <p:cNvSpPr>
            <a:spLocks noGrp="1"/>
          </p:cNvSpPr>
          <p:nvPr>
            <p:ph sz="half" idx="1"/>
          </p:nvPr>
        </p:nvSpPr>
        <p:spPr>
          <a:xfrm>
            <a:off x="838200" y="1929384"/>
            <a:ext cx="5181600" cy="4712335"/>
          </a:xfrm>
        </p:spPr>
        <p:txBody>
          <a:bodyPr vert="horz" lIns="91440" tIns="45720" rIns="91440" bIns="45720" rtlCol="0" anchor="t">
            <a:normAutofit fontScale="70000" lnSpcReduction="20000"/>
          </a:bodyPr>
          <a:lstStyle/>
          <a:p>
            <a:r>
              <a:rPr lang="en-US" b="1">
                <a:ea typeface="+mn-lt"/>
                <a:cs typeface="+mn-lt"/>
              </a:rPr>
              <a:t>The students used the </a:t>
            </a:r>
            <a:r>
              <a:rPr lang="en-US" b="1" err="1">
                <a:ea typeface="+mn-lt"/>
                <a:cs typeface="+mn-lt"/>
              </a:rPr>
              <a:t>iMotion</a:t>
            </a:r>
            <a:r>
              <a:rPr lang="en-US" b="1">
                <a:ea typeface="+mn-lt"/>
                <a:cs typeface="+mn-lt"/>
              </a:rPr>
              <a:t> App to create their short films</a:t>
            </a:r>
          </a:p>
          <a:p>
            <a:r>
              <a:rPr lang="en-US" b="1">
                <a:ea typeface="+mn-lt"/>
                <a:cs typeface="+mn-lt"/>
              </a:rPr>
              <a:t>Day 1:</a:t>
            </a:r>
            <a:r>
              <a:rPr lang="en-US" b="1">
                <a:solidFill>
                  <a:schemeClr val="accent1">
                    <a:lumMod val="75000"/>
                  </a:schemeClr>
                </a:solidFill>
                <a:ea typeface="+mn-lt"/>
                <a:cs typeface="+mn-lt"/>
              </a:rPr>
              <a:t> </a:t>
            </a:r>
            <a:r>
              <a:rPr lang="en-US" b="1">
                <a:solidFill>
                  <a:schemeClr val="accent4"/>
                </a:solidFill>
                <a:ea typeface="+mn-lt"/>
                <a:cs typeface="+mn-lt"/>
              </a:rPr>
              <a:t>Imagine:</a:t>
            </a:r>
            <a:r>
              <a:rPr lang="en-US" b="1">
                <a:ea typeface="+mn-lt"/>
                <a:cs typeface="+mn-lt"/>
              </a:rPr>
              <a:t> Discuss Legos and Stop Motion – 1. Show a video of stop motion (</a:t>
            </a:r>
            <a:r>
              <a:rPr lang="en-US" b="1" err="1">
                <a:ea typeface="+mn-lt"/>
                <a:cs typeface="+mn-lt"/>
              </a:rPr>
              <a:t>youtube</a:t>
            </a:r>
            <a:r>
              <a:rPr lang="en-US" b="1">
                <a:ea typeface="+mn-lt"/>
                <a:cs typeface="+mn-lt"/>
              </a:rPr>
              <a:t>) 2. Show my Stop Motion video 3. Have the students discuss their ideas and decide on a title and start the planning sheet. </a:t>
            </a:r>
            <a:endParaRPr lang="en-US" b="1"/>
          </a:p>
          <a:p>
            <a:r>
              <a:rPr lang="en-US" b="1">
                <a:ea typeface="+mn-lt"/>
                <a:cs typeface="+mn-lt"/>
              </a:rPr>
              <a:t>Day 2: </a:t>
            </a:r>
            <a:r>
              <a:rPr lang="en-US" b="1">
                <a:solidFill>
                  <a:schemeClr val="accent4"/>
                </a:solidFill>
                <a:ea typeface="+mn-lt"/>
                <a:cs typeface="+mn-lt"/>
              </a:rPr>
              <a:t>Plan/Create</a:t>
            </a:r>
            <a:r>
              <a:rPr lang="en-US" b="1">
                <a:ea typeface="+mn-lt"/>
                <a:cs typeface="+mn-lt"/>
              </a:rPr>
              <a:t>: Discuss how to start a Stop Motion. 1. video of how to begin (show video).  2. Show my planning sheet. 3. Students will start their planning sheet and take their pictures. </a:t>
            </a:r>
          </a:p>
          <a:p>
            <a:r>
              <a:rPr lang="en-US" b="1">
                <a:ea typeface="+mn-lt"/>
                <a:cs typeface="+mn-lt"/>
              </a:rPr>
              <a:t>Day 3: </a:t>
            </a:r>
            <a:r>
              <a:rPr lang="en-US" b="1">
                <a:solidFill>
                  <a:schemeClr val="accent4"/>
                </a:solidFill>
                <a:ea typeface="+mn-lt"/>
                <a:cs typeface="+mn-lt"/>
              </a:rPr>
              <a:t>Test:</a:t>
            </a:r>
            <a:r>
              <a:rPr lang="en-US" b="1">
                <a:ea typeface="+mn-lt"/>
                <a:cs typeface="+mn-lt"/>
              </a:rPr>
              <a:t> Discuss some issues that might come with the plan. 2. Students review the plan and take more pictures. 3. Work on the Stop Motion video. </a:t>
            </a:r>
            <a:endParaRPr lang="en-US" b="1"/>
          </a:p>
          <a:p>
            <a:r>
              <a:rPr lang="en-US" b="1">
                <a:ea typeface="+mn-lt"/>
                <a:cs typeface="+mn-lt"/>
              </a:rPr>
              <a:t>Day 4: </a:t>
            </a:r>
            <a:r>
              <a:rPr lang="en-US" b="1">
                <a:solidFill>
                  <a:schemeClr val="accent4"/>
                </a:solidFill>
                <a:ea typeface="+mn-lt"/>
                <a:cs typeface="+mn-lt"/>
              </a:rPr>
              <a:t>Improve and Test Again</a:t>
            </a:r>
            <a:r>
              <a:rPr lang="en-US" b="1">
                <a:ea typeface="+mn-lt"/>
                <a:cs typeface="+mn-lt"/>
              </a:rPr>
              <a:t>: The students will make any improvements. The students will share their Stop Motion videos. </a:t>
            </a:r>
          </a:p>
          <a:p>
            <a:r>
              <a:rPr lang="en-US" b="1">
                <a:hlinkClick r:id="rId3"/>
              </a:rPr>
              <a:t>Lego Video</a:t>
            </a:r>
            <a:endParaRPr lang="en-US" b="1"/>
          </a:p>
        </p:txBody>
      </p:sp>
      <p:pic>
        <p:nvPicPr>
          <p:cNvPr id="5" name="Picture 5" descr="A person sitting in front of a computer screen&#10;&#10;Description automatically generated">
            <a:extLst>
              <a:ext uri="{FF2B5EF4-FFF2-40B4-BE49-F238E27FC236}">
                <a16:creationId xmlns:a16="http://schemas.microsoft.com/office/drawing/2014/main" id="{9F4C8D17-C72F-47AD-B278-606C721867E0}"/>
              </a:ext>
            </a:extLst>
          </p:cNvPr>
          <p:cNvPicPr>
            <a:picLocks noGrp="1" noChangeAspect="1"/>
          </p:cNvPicPr>
          <p:nvPr>
            <p:ph sz="half" idx="2"/>
          </p:nvPr>
        </p:nvPicPr>
        <p:blipFill>
          <a:blip r:embed="rId4"/>
          <a:stretch>
            <a:fillRect/>
          </a:stretch>
        </p:blipFill>
        <p:spPr>
          <a:xfrm>
            <a:off x="6440669" y="258846"/>
            <a:ext cx="3042508" cy="3216422"/>
          </a:xfrm>
        </p:spPr>
      </p:pic>
      <p:pic>
        <p:nvPicPr>
          <p:cNvPr id="4" name="Picture 6" descr="A screen shot of a computer monitor sitting on top of a computer&#10;&#10;Description automatically generated">
            <a:extLst>
              <a:ext uri="{FF2B5EF4-FFF2-40B4-BE49-F238E27FC236}">
                <a16:creationId xmlns:a16="http://schemas.microsoft.com/office/drawing/2014/main" id="{C102424D-174B-4BA6-BE6C-0A7AF4C647F7}"/>
              </a:ext>
            </a:extLst>
          </p:cNvPr>
          <p:cNvPicPr>
            <a:picLocks noChangeAspect="1"/>
          </p:cNvPicPr>
          <p:nvPr/>
        </p:nvPicPr>
        <p:blipFill>
          <a:blip r:embed="rId5"/>
          <a:stretch>
            <a:fillRect/>
          </a:stretch>
        </p:blipFill>
        <p:spPr>
          <a:xfrm>
            <a:off x="6365631" y="3938237"/>
            <a:ext cx="2078893" cy="2439834"/>
          </a:xfrm>
          <a:prstGeom prst="rect">
            <a:avLst/>
          </a:prstGeom>
        </p:spPr>
      </p:pic>
      <p:pic>
        <p:nvPicPr>
          <p:cNvPr id="7" name="Picture 7" descr="A picture containing table, cake, indoor, food&#10;&#10;Description automatically generated">
            <a:extLst>
              <a:ext uri="{FF2B5EF4-FFF2-40B4-BE49-F238E27FC236}">
                <a16:creationId xmlns:a16="http://schemas.microsoft.com/office/drawing/2014/main" id="{826759C4-81C1-4F17-ACF0-934FE2D759E2}"/>
              </a:ext>
            </a:extLst>
          </p:cNvPr>
          <p:cNvPicPr>
            <a:picLocks noChangeAspect="1"/>
          </p:cNvPicPr>
          <p:nvPr/>
        </p:nvPicPr>
        <p:blipFill>
          <a:blip r:embed="rId6"/>
          <a:stretch>
            <a:fillRect/>
          </a:stretch>
        </p:blipFill>
        <p:spPr>
          <a:xfrm>
            <a:off x="9784862" y="330914"/>
            <a:ext cx="1727200" cy="2268941"/>
          </a:xfrm>
          <a:prstGeom prst="rect">
            <a:avLst/>
          </a:prstGeom>
        </p:spPr>
      </p:pic>
    </p:spTree>
    <p:extLst>
      <p:ext uri="{BB962C8B-B14F-4D97-AF65-F5344CB8AC3E}">
        <p14:creationId xmlns:p14="http://schemas.microsoft.com/office/powerpoint/2010/main" val="722572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social media photo of a person&#10;&#10;Description automatically generated">
            <a:extLst>
              <a:ext uri="{FF2B5EF4-FFF2-40B4-BE49-F238E27FC236}">
                <a16:creationId xmlns:a16="http://schemas.microsoft.com/office/drawing/2014/main" id="{962B5979-A754-4209-928F-3DF1AA492A82}"/>
              </a:ext>
            </a:extLst>
          </p:cNvPr>
          <p:cNvPicPr>
            <a:picLocks noGrp="1" noChangeAspect="1"/>
          </p:cNvPicPr>
          <p:nvPr>
            <p:ph idx="1"/>
          </p:nvPr>
        </p:nvPicPr>
        <p:blipFill>
          <a:blip r:embed="rId2"/>
          <a:stretch>
            <a:fillRect/>
          </a:stretch>
        </p:blipFill>
        <p:spPr>
          <a:xfrm>
            <a:off x="792" y="-20148"/>
            <a:ext cx="12210208" cy="6874426"/>
          </a:xfrm>
        </p:spPr>
      </p:pic>
    </p:spTree>
    <p:extLst>
      <p:ext uri="{BB962C8B-B14F-4D97-AF65-F5344CB8AC3E}">
        <p14:creationId xmlns:p14="http://schemas.microsoft.com/office/powerpoint/2010/main" val="2122223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DB266-E102-45BC-87DF-0CEDBE61E3D2}"/>
              </a:ext>
            </a:extLst>
          </p:cNvPr>
          <p:cNvSpPr>
            <a:spLocks noGrp="1"/>
          </p:cNvSpPr>
          <p:nvPr>
            <p:ph type="title"/>
          </p:nvPr>
        </p:nvSpPr>
        <p:spPr>
          <a:xfrm>
            <a:off x="640080" y="329184"/>
            <a:ext cx="6894576" cy="1783080"/>
          </a:xfrm>
        </p:spPr>
        <p:txBody>
          <a:bodyPr anchor="b">
            <a:normAutofit/>
          </a:bodyPr>
          <a:lstStyle/>
          <a:p>
            <a:pPr>
              <a:lnSpc>
                <a:spcPct val="90000"/>
              </a:lnSpc>
            </a:pPr>
            <a:r>
              <a:rPr lang="en-US" sz="6100"/>
              <a:t>Track: Owl Pellet Dissection </a:t>
            </a:r>
          </a:p>
        </p:txBody>
      </p:sp>
      <p:sp>
        <p:nvSpPr>
          <p:cNvPr id="75"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4528E"/>
          </a:solidFill>
          <a:ln w="38100" cap="rnd">
            <a:solidFill>
              <a:srgbClr val="14528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0" descr="A picture containing sitting, old, small, laying&#10;&#10;Description automatically generated">
            <a:extLst>
              <a:ext uri="{FF2B5EF4-FFF2-40B4-BE49-F238E27FC236}">
                <a16:creationId xmlns:a16="http://schemas.microsoft.com/office/drawing/2014/main" id="{BACBBB0F-4808-4376-BB0B-5CA685D99CCE}"/>
              </a:ext>
            </a:extLst>
          </p:cNvPr>
          <p:cNvPicPr>
            <a:picLocks noChangeAspect="1"/>
          </p:cNvPicPr>
          <p:nvPr/>
        </p:nvPicPr>
        <p:blipFill rotWithShape="1">
          <a:blip r:embed="rId2"/>
          <a:srcRect t="9572" b="11212"/>
          <a:stretch/>
        </p:blipFill>
        <p:spPr>
          <a:xfrm>
            <a:off x="8156454" y="-5"/>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29" name="Picture 29" descr="A screen shot of a person&#10;&#10;Description automatically generated">
            <a:extLst>
              <a:ext uri="{FF2B5EF4-FFF2-40B4-BE49-F238E27FC236}">
                <a16:creationId xmlns:a16="http://schemas.microsoft.com/office/drawing/2014/main" id="{1DEB39CD-B22C-4E2E-8C5B-281A851C78F2}"/>
              </a:ext>
            </a:extLst>
          </p:cNvPr>
          <p:cNvPicPr>
            <a:picLocks noChangeAspect="1"/>
          </p:cNvPicPr>
          <p:nvPr/>
        </p:nvPicPr>
        <p:blipFill rotWithShape="1">
          <a:blip r:embed="rId3"/>
          <a:srcRect t="3277" r="-1" b="-1"/>
          <a:stretch/>
        </p:blipFill>
        <p:spPr>
          <a:xfrm>
            <a:off x="8144356" y="4362195"/>
            <a:ext cx="4047645" cy="2495811"/>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graphicFrame>
        <p:nvGraphicFramePr>
          <p:cNvPr id="15" name="Content Placeholder 2">
            <a:extLst>
              <a:ext uri="{FF2B5EF4-FFF2-40B4-BE49-F238E27FC236}">
                <a16:creationId xmlns:a16="http://schemas.microsoft.com/office/drawing/2014/main" id="{2859BA48-7024-46CA-8581-CE7DD9CFDBFB}"/>
              </a:ext>
            </a:extLst>
          </p:cNvPr>
          <p:cNvGraphicFramePr>
            <a:graphicFrameLocks noGrp="1"/>
          </p:cNvGraphicFramePr>
          <p:nvPr>
            <p:ph idx="1"/>
            <p:extLst>
              <p:ext uri="{D42A27DB-BD31-4B8C-83A1-F6EECF244321}">
                <p14:modId xmlns:p14="http://schemas.microsoft.com/office/powerpoint/2010/main" val="1359181416"/>
              </p:ext>
            </p:extLst>
          </p:nvPr>
        </p:nvGraphicFramePr>
        <p:xfrm>
          <a:off x="640080" y="2706624"/>
          <a:ext cx="6894576"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8287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2"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03" name="Rectangle 1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DB266-E102-45BC-87DF-0CEDBE61E3D2}"/>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nSpc>
                <a:spcPct val="90000"/>
              </a:lnSpc>
            </a:pPr>
            <a:r>
              <a:rPr lang="en-US" sz="6600"/>
              <a:t>Track: Test Tube Chemistry </a:t>
            </a:r>
          </a:p>
        </p:txBody>
      </p:sp>
      <p:sp>
        <p:nvSpPr>
          <p:cNvPr id="210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EF51E"/>
          </a:solidFill>
          <a:ln w="38100" cap="rnd">
            <a:solidFill>
              <a:srgbClr val="EEF51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Content Placeholder 2091">
            <a:extLst>
              <a:ext uri="{FF2B5EF4-FFF2-40B4-BE49-F238E27FC236}">
                <a16:creationId xmlns:a16="http://schemas.microsoft.com/office/drawing/2014/main" id="{0707E080-8904-41E6-854D-323302044533}"/>
              </a:ext>
            </a:extLst>
          </p:cNvPr>
          <p:cNvSpPr>
            <a:spLocks noGrp="1"/>
          </p:cNvSpPr>
          <p:nvPr>
            <p:ph type="subTitle" idx="1"/>
          </p:nvPr>
        </p:nvSpPr>
        <p:spPr>
          <a:xfrm>
            <a:off x="640080" y="2853107"/>
            <a:ext cx="5688420" cy="3647239"/>
          </a:xfrm>
        </p:spPr>
        <p:txBody>
          <a:bodyPr vert="horz" lIns="91440" tIns="45720" rIns="91440" bIns="45720" rtlCol="0" anchor="t">
            <a:normAutofit/>
          </a:bodyPr>
          <a:lstStyle/>
          <a:p>
            <a:pPr indent="-228600">
              <a:lnSpc>
                <a:spcPct val="100000"/>
              </a:lnSpc>
              <a:spcBef>
                <a:spcPts val="0"/>
              </a:spcBef>
              <a:spcAft>
                <a:spcPts val="600"/>
              </a:spcAft>
              <a:buFont typeface="Arial" panose="020B0604020202020204" pitchFamily="34" charset="0"/>
              <a:buChar char="•"/>
            </a:pPr>
            <a:r>
              <a:rPr lang="en-US" sz="1400" dirty="0"/>
              <a:t>Day 1 - Review Science safety procedures using </a:t>
            </a:r>
            <a:r>
              <a:rPr lang="en-US" sz="1400" dirty="0" err="1"/>
              <a:t>Brainpop</a:t>
            </a:r>
            <a:r>
              <a:rPr lang="en-US" sz="1400" dirty="0"/>
              <a:t> video and then playing a game I created on Kahoot. Look at materials and allow students to guess what we will be doing with the materials this week. </a:t>
            </a:r>
          </a:p>
          <a:p>
            <a:pPr indent="-228600">
              <a:lnSpc>
                <a:spcPct val="100000"/>
              </a:lnSpc>
              <a:spcBef>
                <a:spcPts val="0"/>
              </a:spcBef>
              <a:spcAft>
                <a:spcPts val="600"/>
              </a:spcAft>
              <a:buFont typeface="Arial" panose="020B0604020202020204" pitchFamily="34" charset="0"/>
              <a:buChar char="•"/>
            </a:pPr>
            <a:r>
              <a:rPr lang="en-US" sz="1400" dirty="0"/>
              <a:t>Day 2 – Baking Soda and Vinegar. Explore chemical reactions by watching </a:t>
            </a:r>
            <a:r>
              <a:rPr lang="en-US" sz="1400" dirty="0" err="1"/>
              <a:t>Brainpop</a:t>
            </a:r>
            <a:r>
              <a:rPr lang="en-US" sz="1400" dirty="0"/>
              <a:t> video. Students will make a hypothesis about what they think will happen when we mix the two ingredients together. Students will test their hypothesis using different amounts of the materials to see if they can get their balloon to blow up.  </a:t>
            </a:r>
          </a:p>
          <a:p>
            <a:pPr indent="-228600">
              <a:lnSpc>
                <a:spcPct val="100000"/>
              </a:lnSpc>
              <a:spcBef>
                <a:spcPts val="0"/>
              </a:spcBef>
              <a:spcAft>
                <a:spcPts val="600"/>
              </a:spcAft>
              <a:buFont typeface="Arial" panose="020B0604020202020204" pitchFamily="34" charset="0"/>
              <a:buChar char="•"/>
            </a:pPr>
            <a:r>
              <a:rPr lang="en-US" sz="1400" dirty="0"/>
              <a:t>Day 3 - Walking Water - Students will fill 2 test tubes with water and add 5-10 drops of food coloring to each tube (leaving one empty test tube between the two tubes with water) Next, students will fold dry paper towels length wise into 1 inch wide stripes. Students will fold the paper towels in half and put one side in a test tube with food coloring and the other side in the middle empty test tube (repeat for 2nd color). Students will make predictions about what they think will happen. Observe and record what happened to the water and paper towels. </a:t>
            </a:r>
          </a:p>
          <a:p>
            <a:pPr indent="-228600">
              <a:lnSpc>
                <a:spcPct val="100000"/>
              </a:lnSpc>
              <a:spcBef>
                <a:spcPts val="0"/>
              </a:spcBef>
              <a:spcAft>
                <a:spcPts val="600"/>
              </a:spcAft>
              <a:buFont typeface="Arial" panose="020B0604020202020204" pitchFamily="34" charset="0"/>
              <a:buChar char="•"/>
            </a:pPr>
            <a:r>
              <a:rPr lang="en-US" sz="1400" dirty="0"/>
              <a:t>Day 4 - Diffusion - students will put hot water in 1 tube and cold water in a 2nd tube. Students will hypothesis what they think will happen when they add 1 drop of food coloring to the different tubes. Students will then add 1 drop of food coloring to each tube and see what happens. Students will explain why they think the cold water separates more easily than the hot water. </a:t>
            </a:r>
          </a:p>
          <a:p>
            <a:pPr marL="285750" indent="-228600">
              <a:lnSpc>
                <a:spcPct val="100000"/>
              </a:lnSpc>
              <a:buFont typeface="Arial" panose="020B0604020202020204" pitchFamily="34" charset="0"/>
              <a:buChar char="•"/>
            </a:pPr>
            <a:r>
              <a:rPr lang="en-US" sz="1400" dirty="0">
                <a:hlinkClick r:id="rId2">
                  <a:extLst>
                    <a:ext uri="{A12FA001-AC4F-418D-AE19-62706E023703}">
                      <ahyp:hlinkClr xmlns:ahyp="http://schemas.microsoft.com/office/drawing/2018/hyperlinkcolor" val="tx"/>
                    </a:ext>
                  </a:extLst>
                </a:hlinkClick>
              </a:rPr>
              <a:t>https://flipgrid.com/s/7fea8e40534f</a:t>
            </a:r>
            <a:endParaRPr lang="en-US" sz="1200" dirty="0"/>
          </a:p>
        </p:txBody>
      </p:sp>
      <p:pic>
        <p:nvPicPr>
          <p:cNvPr id="4" name="Picture 4" descr="A group of people posing for the camera&#10;&#10;Description automatically generated">
            <a:extLst>
              <a:ext uri="{FF2B5EF4-FFF2-40B4-BE49-F238E27FC236}">
                <a16:creationId xmlns:a16="http://schemas.microsoft.com/office/drawing/2014/main" id="{5FDCF15F-87DB-4DB1-8E9C-A9257B6F56CC}"/>
              </a:ext>
            </a:extLst>
          </p:cNvPr>
          <p:cNvPicPr>
            <a:picLocks noChangeAspect="1"/>
          </p:cNvPicPr>
          <p:nvPr/>
        </p:nvPicPr>
        <p:blipFill rotWithShape="1">
          <a:blip r:embed="rId3"/>
          <a:srcRect l="23494" r="20086"/>
          <a:stretch/>
        </p:blipFill>
        <p:spPr>
          <a:xfrm>
            <a:off x="6459650" y="10"/>
            <a:ext cx="57308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4786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57CD3A-E10C-4035-A766-78E8A28005F9}"/>
              </a:ext>
            </a:extLst>
          </p:cNvPr>
          <p:cNvSpPr>
            <a:spLocks noGrp="1"/>
          </p:cNvSpPr>
          <p:nvPr>
            <p:ph type="title"/>
          </p:nvPr>
        </p:nvSpPr>
        <p:spPr>
          <a:xfrm>
            <a:off x="635000" y="634029"/>
            <a:ext cx="10921640" cy="1314698"/>
          </a:xfrm>
        </p:spPr>
        <p:txBody>
          <a:bodyPr anchor="ctr">
            <a:normAutofit/>
          </a:bodyPr>
          <a:lstStyle/>
          <a:p>
            <a:pPr algn="ctr"/>
            <a:r>
              <a:rPr lang="en-US" sz="7200"/>
              <a:t>Community sTEM Speakers </a:t>
            </a:r>
          </a:p>
        </p:txBody>
      </p:sp>
      <p:sp>
        <p:nvSpPr>
          <p:cNvPr id="27"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CC108A9B-2B8A-4F9B-8D96-A8595BA1B7E1}"/>
              </a:ext>
            </a:extLst>
          </p:cNvPr>
          <p:cNvGraphicFramePr>
            <a:graphicFrameLocks noGrp="1"/>
          </p:cNvGraphicFramePr>
          <p:nvPr>
            <p:ph idx="1"/>
            <p:extLst>
              <p:ext uri="{D42A27DB-BD31-4B8C-83A1-F6EECF244321}">
                <p14:modId xmlns:p14="http://schemas.microsoft.com/office/powerpoint/2010/main" val="1151902432"/>
              </p:ext>
            </p:extLst>
          </p:nvPr>
        </p:nvGraphicFramePr>
        <p:xfrm>
          <a:off x="3693049" y="3434214"/>
          <a:ext cx="4795066" cy="2220708"/>
        </p:xfrm>
        <a:graphic>
          <a:graphicData uri="http://schemas.openxmlformats.org/drawingml/2006/table">
            <a:tbl>
              <a:tblPr firstRow="1" bandRow="1">
                <a:tableStyleId>{5C22544A-7EE6-4342-B048-85BDC9FD1C3A}</a:tableStyleId>
              </a:tblPr>
              <a:tblGrid>
                <a:gridCol w="1170906">
                  <a:extLst>
                    <a:ext uri="{9D8B030D-6E8A-4147-A177-3AD203B41FA5}">
                      <a16:colId xmlns:a16="http://schemas.microsoft.com/office/drawing/2014/main" val="3996986357"/>
                    </a:ext>
                  </a:extLst>
                </a:gridCol>
                <a:gridCol w="1288866">
                  <a:extLst>
                    <a:ext uri="{9D8B030D-6E8A-4147-A177-3AD203B41FA5}">
                      <a16:colId xmlns:a16="http://schemas.microsoft.com/office/drawing/2014/main" val="3012739855"/>
                    </a:ext>
                  </a:extLst>
                </a:gridCol>
                <a:gridCol w="1137103">
                  <a:extLst>
                    <a:ext uri="{9D8B030D-6E8A-4147-A177-3AD203B41FA5}">
                      <a16:colId xmlns:a16="http://schemas.microsoft.com/office/drawing/2014/main" val="1163641589"/>
                    </a:ext>
                  </a:extLst>
                </a:gridCol>
                <a:gridCol w="1198191">
                  <a:extLst>
                    <a:ext uri="{9D8B030D-6E8A-4147-A177-3AD203B41FA5}">
                      <a16:colId xmlns:a16="http://schemas.microsoft.com/office/drawing/2014/main" val="416717626"/>
                    </a:ext>
                  </a:extLst>
                </a:gridCol>
              </a:tblGrid>
              <a:tr h="1068444">
                <a:tc>
                  <a:txBody>
                    <a:bodyPr/>
                    <a:lstStyle/>
                    <a:p>
                      <a:r>
                        <a:rPr lang="en-US" sz="3300"/>
                        <a:t>Tuesday </a:t>
                      </a:r>
                    </a:p>
                  </a:txBody>
                  <a:tcPr marL="37458" marR="37458" marT="18729" marB="18729"/>
                </a:tc>
                <a:tc>
                  <a:txBody>
                    <a:bodyPr/>
                    <a:lstStyle/>
                    <a:p>
                      <a:r>
                        <a:rPr lang="en-US" sz="3300"/>
                        <a:t>Wednesday</a:t>
                      </a:r>
                    </a:p>
                  </a:txBody>
                  <a:tcPr marL="37458" marR="37458" marT="18729" marB="18729"/>
                </a:tc>
                <a:tc>
                  <a:txBody>
                    <a:bodyPr/>
                    <a:lstStyle/>
                    <a:p>
                      <a:r>
                        <a:rPr lang="en-US" sz="3300"/>
                        <a:t>Thursday</a:t>
                      </a:r>
                    </a:p>
                  </a:txBody>
                  <a:tcPr marL="37458" marR="37458" marT="18729" marB="18729"/>
                </a:tc>
                <a:tc>
                  <a:txBody>
                    <a:bodyPr/>
                    <a:lstStyle/>
                    <a:p>
                      <a:r>
                        <a:rPr lang="en-US" sz="3300"/>
                        <a:t>Friday </a:t>
                      </a:r>
                    </a:p>
                  </a:txBody>
                  <a:tcPr marL="37458" marR="37458" marT="18729" marB="18729"/>
                </a:tc>
                <a:extLst>
                  <a:ext uri="{0D108BD9-81ED-4DB2-BD59-A6C34878D82A}">
                    <a16:rowId xmlns:a16="http://schemas.microsoft.com/office/drawing/2014/main" val="504595137"/>
                  </a:ext>
                </a:extLst>
              </a:tr>
              <a:tr h="1152264">
                <a:tc>
                  <a:txBody>
                    <a:bodyPr/>
                    <a:lstStyle/>
                    <a:p>
                      <a:r>
                        <a:rPr lang="en-US" sz="1800"/>
                        <a:t>Civil Engineer- Bridge Builder </a:t>
                      </a:r>
                    </a:p>
                  </a:txBody>
                  <a:tcPr marL="37458" marR="37458" marT="18729" marB="18729"/>
                </a:tc>
                <a:tc>
                  <a:txBody>
                    <a:bodyPr/>
                    <a:lstStyle/>
                    <a:p>
                      <a:r>
                        <a:rPr lang="en-US" sz="1800"/>
                        <a:t>NASA JPL- </a:t>
                      </a:r>
                    </a:p>
                    <a:p>
                      <a:pPr lvl="0">
                        <a:buNone/>
                      </a:pPr>
                      <a:r>
                        <a:rPr lang="en-US" sz="1800" b="0" i="1" u="none" strike="noStrike" noProof="0">
                          <a:latin typeface="The Hand"/>
                        </a:rPr>
                        <a:t>Aerospace Engineer (NASA Mars Robots)</a:t>
                      </a:r>
                      <a:endParaRPr lang="en-US" sz="1200"/>
                    </a:p>
                  </a:txBody>
                  <a:tcPr marL="37458" marR="37458" marT="18729" marB="18729"/>
                </a:tc>
                <a:tc>
                  <a:txBody>
                    <a:bodyPr/>
                    <a:lstStyle/>
                    <a:p>
                      <a:r>
                        <a:rPr lang="en-US" sz="1800"/>
                        <a:t>Emory Immunologist </a:t>
                      </a:r>
                    </a:p>
                  </a:txBody>
                  <a:tcPr marL="37458" marR="37458" marT="18729" marB="18729"/>
                </a:tc>
                <a:tc>
                  <a:txBody>
                    <a:bodyPr/>
                    <a:lstStyle/>
                    <a:p>
                      <a:r>
                        <a:rPr lang="en-US" sz="1800"/>
                        <a:t>CDC Research  Biologist- Ticks </a:t>
                      </a:r>
                    </a:p>
                  </a:txBody>
                  <a:tcPr marL="37458" marR="37458" marT="18729" marB="18729"/>
                </a:tc>
                <a:extLst>
                  <a:ext uri="{0D108BD9-81ED-4DB2-BD59-A6C34878D82A}">
                    <a16:rowId xmlns:a16="http://schemas.microsoft.com/office/drawing/2014/main" val="3324280635"/>
                  </a:ext>
                </a:extLst>
              </a:tr>
            </a:tbl>
          </a:graphicData>
        </a:graphic>
      </p:graphicFrame>
    </p:spTree>
    <p:extLst>
      <p:ext uri="{BB962C8B-B14F-4D97-AF65-F5344CB8AC3E}">
        <p14:creationId xmlns:p14="http://schemas.microsoft.com/office/powerpoint/2010/main" val="1696772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7" name="Rectangle 56">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5A22E-304C-4E16-8352-FF7FCDEF3A77}"/>
              </a:ext>
            </a:extLst>
          </p:cNvPr>
          <p:cNvSpPr>
            <a:spLocks noGrp="1"/>
          </p:cNvSpPr>
          <p:nvPr>
            <p:ph type="title"/>
          </p:nvPr>
        </p:nvSpPr>
        <p:spPr>
          <a:xfrm>
            <a:off x="638881" y="839865"/>
            <a:ext cx="10909640" cy="904970"/>
          </a:xfrm>
        </p:spPr>
        <p:txBody>
          <a:bodyPr vert="horz" lIns="91440" tIns="45720" rIns="91440" bIns="45720" rtlCol="0" anchor="ctr">
            <a:normAutofit/>
          </a:bodyPr>
          <a:lstStyle/>
          <a:p>
            <a:pPr algn="ctr">
              <a:lnSpc>
                <a:spcPct val="90000"/>
              </a:lnSpc>
            </a:pPr>
            <a:r>
              <a:rPr lang="en-US" sz="5600" dirty="0" err="1"/>
              <a:t>Flipgrid</a:t>
            </a:r>
            <a:r>
              <a:rPr lang="en-US" sz="5600" dirty="0"/>
              <a:t> and student feedback</a:t>
            </a:r>
          </a:p>
        </p:txBody>
      </p:sp>
      <p:pic>
        <p:nvPicPr>
          <p:cNvPr id="3" name="Picture 4" descr="A screenshot of text&#10;&#10;Description automatically generated">
            <a:extLst>
              <a:ext uri="{FF2B5EF4-FFF2-40B4-BE49-F238E27FC236}">
                <a16:creationId xmlns:a16="http://schemas.microsoft.com/office/drawing/2014/main" id="{05679CDB-E833-48CC-B79B-4D87DDCC17D6}"/>
              </a:ext>
            </a:extLst>
          </p:cNvPr>
          <p:cNvPicPr>
            <a:picLocks noGrp="1" noChangeAspect="1"/>
          </p:cNvPicPr>
          <p:nvPr>
            <p:ph idx="1"/>
          </p:nvPr>
        </p:nvPicPr>
        <p:blipFill>
          <a:blip r:embed="rId2"/>
          <a:stretch>
            <a:fillRect/>
          </a:stretch>
        </p:blipFill>
        <p:spPr>
          <a:xfrm>
            <a:off x="2639177" y="2633472"/>
            <a:ext cx="6910598" cy="3904488"/>
          </a:xfrm>
          <a:prstGeom prst="rect">
            <a:avLst/>
          </a:prstGeom>
        </p:spPr>
      </p:pic>
    </p:spTree>
    <p:extLst>
      <p:ext uri="{BB962C8B-B14F-4D97-AF65-F5344CB8AC3E}">
        <p14:creationId xmlns:p14="http://schemas.microsoft.com/office/powerpoint/2010/main" val="3383716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screenshot of a cell phone&#10;&#10;Description automatically generated">
            <a:extLst>
              <a:ext uri="{FF2B5EF4-FFF2-40B4-BE49-F238E27FC236}">
                <a16:creationId xmlns:a16="http://schemas.microsoft.com/office/drawing/2014/main" id="{7F75ADF7-1364-4AB0-A514-5A6316649605}"/>
              </a:ext>
            </a:extLst>
          </p:cNvPr>
          <p:cNvPicPr>
            <a:picLocks noGrp="1" noChangeAspect="1"/>
          </p:cNvPicPr>
          <p:nvPr>
            <p:ph type="pic" idx="1"/>
          </p:nvPr>
        </p:nvPicPr>
        <p:blipFill rotWithShape="1">
          <a:blip r:embed="rId2"/>
          <a:srcRect t="9557" r="1" b="9559"/>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800817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F20D123-FAD5-480D-B717-FFFEEA82F1B2}"/>
              </a:ext>
            </a:extLst>
          </p:cNvPr>
          <p:cNvSpPr>
            <a:spLocks noGrp="1"/>
          </p:cNvSpPr>
          <p:nvPr>
            <p:ph type="title"/>
          </p:nvPr>
        </p:nvSpPr>
        <p:spPr>
          <a:xfrm>
            <a:off x="733996" y="401221"/>
            <a:ext cx="11205958" cy="1348065"/>
          </a:xfrm>
        </p:spPr>
        <p:txBody>
          <a:bodyPr>
            <a:normAutofit fontScale="90000"/>
          </a:bodyPr>
          <a:lstStyle/>
          <a:p>
            <a:r>
              <a:rPr lang="en-US" sz="6800">
                <a:solidFill>
                  <a:schemeClr val="bg1"/>
                </a:solidFill>
              </a:rPr>
              <a:t>Parent/Student End of Camp Showcase Celebration</a:t>
            </a:r>
          </a:p>
        </p:txBody>
      </p:sp>
      <p:sp>
        <p:nvSpPr>
          <p:cNvPr id="3" name="Content Placeholder 2">
            <a:extLst>
              <a:ext uri="{FF2B5EF4-FFF2-40B4-BE49-F238E27FC236}">
                <a16:creationId xmlns:a16="http://schemas.microsoft.com/office/drawing/2014/main" id="{C15D9F7E-665A-4DF8-9273-AFF261EA473F}"/>
              </a:ext>
            </a:extLst>
          </p:cNvPr>
          <p:cNvSpPr>
            <a:spLocks noGrp="1"/>
          </p:cNvSpPr>
          <p:nvPr>
            <p:ph idx="1"/>
          </p:nvPr>
        </p:nvSpPr>
        <p:spPr>
          <a:xfrm>
            <a:off x="838200" y="2586789"/>
            <a:ext cx="10515600" cy="3590174"/>
          </a:xfrm>
        </p:spPr>
        <p:txBody>
          <a:bodyPr vert="horz" lIns="91440" tIns="45720" rIns="91440" bIns="45720" rtlCol="0" anchor="t">
            <a:normAutofit/>
          </a:bodyPr>
          <a:lstStyle/>
          <a:p>
            <a:r>
              <a:rPr lang="en-US"/>
              <a:t>All students were given a certificate and STEM t-shirt in their Camp Box</a:t>
            </a:r>
          </a:p>
          <a:p>
            <a:r>
              <a:rPr lang="en-US"/>
              <a:t>After camp on Friday, parents and students were invited to a showcase </a:t>
            </a:r>
          </a:p>
          <a:p>
            <a:pPr marL="0" indent="0">
              <a:buNone/>
            </a:pPr>
            <a:r>
              <a:rPr lang="en-US"/>
              <a:t>Celebration</a:t>
            </a:r>
          </a:p>
          <a:p>
            <a:pPr lvl="1">
              <a:buFont typeface="Courier New" panose="020B0604020202020204" pitchFamily="34" charset="0"/>
              <a:buChar char="o"/>
            </a:pPr>
            <a:r>
              <a:rPr lang="en-US"/>
              <a:t>Administration recognition </a:t>
            </a:r>
          </a:p>
          <a:p>
            <a:pPr lvl="1">
              <a:buFont typeface="Courier New" panose="020B0604020202020204" pitchFamily="34" charset="0"/>
              <a:buChar char="o"/>
            </a:pPr>
            <a:r>
              <a:rPr lang="en-US"/>
              <a:t>Camp video showcasing student achievement &amp; effort</a:t>
            </a:r>
          </a:p>
          <a:p>
            <a:pPr lvl="1">
              <a:buFont typeface="Courier New" panose="020B0604020202020204" pitchFamily="34" charset="0"/>
              <a:buChar char="o"/>
            </a:pPr>
            <a:r>
              <a:rPr lang="en-US"/>
              <a:t>Specific awards for students in each track </a:t>
            </a:r>
          </a:p>
          <a:p>
            <a:pPr lvl="1">
              <a:buFont typeface="Courier New" panose="020B0604020202020204" pitchFamily="34" charset="0"/>
              <a:buChar char="o"/>
            </a:pPr>
            <a:endParaRPr lang="en-US"/>
          </a:p>
          <a:p>
            <a:endParaRPr lang="en-US"/>
          </a:p>
        </p:txBody>
      </p:sp>
      <p:pic>
        <p:nvPicPr>
          <p:cNvPr id="5" name="Picture 5" descr="A close up of a sign&#10;&#10;Description automatically generated">
            <a:extLst>
              <a:ext uri="{FF2B5EF4-FFF2-40B4-BE49-F238E27FC236}">
                <a16:creationId xmlns:a16="http://schemas.microsoft.com/office/drawing/2014/main" id="{9CBA6037-AE87-4ED0-AF6C-5D8014B0B5AC}"/>
              </a:ext>
            </a:extLst>
          </p:cNvPr>
          <p:cNvPicPr>
            <a:picLocks noChangeAspect="1"/>
          </p:cNvPicPr>
          <p:nvPr/>
        </p:nvPicPr>
        <p:blipFill>
          <a:blip r:embed="rId2"/>
          <a:stretch>
            <a:fillRect/>
          </a:stretch>
        </p:blipFill>
        <p:spPr>
          <a:xfrm>
            <a:off x="9094269" y="1712197"/>
            <a:ext cx="2743200" cy="2189199"/>
          </a:xfrm>
          <a:prstGeom prst="rect">
            <a:avLst/>
          </a:prstGeom>
        </p:spPr>
      </p:pic>
      <p:pic>
        <p:nvPicPr>
          <p:cNvPr id="6" name="Picture 6" descr="A picture containing table, shirt, food&#10;&#10;Description automatically generated">
            <a:extLst>
              <a:ext uri="{FF2B5EF4-FFF2-40B4-BE49-F238E27FC236}">
                <a16:creationId xmlns:a16="http://schemas.microsoft.com/office/drawing/2014/main" id="{D297CE52-2CEF-47C1-BB8C-5C577DA777F6}"/>
              </a:ext>
            </a:extLst>
          </p:cNvPr>
          <p:cNvPicPr>
            <a:picLocks noChangeAspect="1"/>
          </p:cNvPicPr>
          <p:nvPr/>
        </p:nvPicPr>
        <p:blipFill>
          <a:blip r:embed="rId3"/>
          <a:stretch>
            <a:fillRect/>
          </a:stretch>
        </p:blipFill>
        <p:spPr>
          <a:xfrm>
            <a:off x="7341634" y="2482387"/>
            <a:ext cx="1581150" cy="2105025"/>
          </a:xfrm>
          <a:prstGeom prst="rect">
            <a:avLst/>
          </a:prstGeom>
        </p:spPr>
      </p:pic>
    </p:spTree>
    <p:extLst>
      <p:ext uri="{BB962C8B-B14F-4D97-AF65-F5344CB8AC3E}">
        <p14:creationId xmlns:p14="http://schemas.microsoft.com/office/powerpoint/2010/main" val="1225187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5" name="Rectangle 24">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D282D-0E0D-4C60-A5FC-F862F2D84B33}"/>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10000"/>
              <a:t>Q &amp; A</a:t>
            </a:r>
          </a:p>
        </p:txBody>
      </p:sp>
      <p:pic>
        <p:nvPicPr>
          <p:cNvPr id="5" name="Picture 4" descr="A picture containing clock, drawing&#10;&#10;Description automatically generated">
            <a:extLst>
              <a:ext uri="{FF2B5EF4-FFF2-40B4-BE49-F238E27FC236}">
                <a16:creationId xmlns:a16="http://schemas.microsoft.com/office/drawing/2014/main" id="{C6859F12-20C4-8740-8BE9-5DE45647CA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09304" y="591670"/>
            <a:ext cx="4168795" cy="2688873"/>
          </a:xfrm>
          <a:prstGeom prst="rect">
            <a:avLst/>
          </a:prstGeom>
        </p:spPr>
      </p:pic>
      <p:sp>
        <p:nvSpPr>
          <p:cNvPr id="27" name="Rectangle 6">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FFA101"/>
          </a:solidFill>
          <a:ln w="38100" cap="rnd">
            <a:solidFill>
              <a:srgbClr val="FFA10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ate Placeholder 26">
            <a:extLst>
              <a:ext uri="{FF2B5EF4-FFF2-40B4-BE49-F238E27FC236}">
                <a16:creationId xmlns:a16="http://schemas.microsoft.com/office/drawing/2014/main" id="{F28B82B1-E269-4325-A665-6CFE5DEE5DE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1" name="Footer Placeholder 27">
            <a:extLst>
              <a:ext uri="{FF2B5EF4-FFF2-40B4-BE49-F238E27FC236}">
                <a16:creationId xmlns:a16="http://schemas.microsoft.com/office/drawing/2014/main" id="{7C700527-76FD-4DF4-A597-6F5E089CA0C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3" name="Slide Number Placeholder 28">
            <a:extLst>
              <a:ext uri="{FF2B5EF4-FFF2-40B4-BE49-F238E27FC236}">
                <a16:creationId xmlns:a16="http://schemas.microsoft.com/office/drawing/2014/main" id="{B5EA49A9-01EB-4D60-A392-7DC9B625D67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4" name="TextBox 3">
            <a:extLst>
              <a:ext uri="{FF2B5EF4-FFF2-40B4-BE49-F238E27FC236}">
                <a16:creationId xmlns:a16="http://schemas.microsoft.com/office/drawing/2014/main" id="{9E5480F3-BEBE-473E-97C3-B681C6ACB845}"/>
              </a:ext>
            </a:extLst>
          </p:cNvPr>
          <p:cNvSpPr txBox="1"/>
          <p:nvPr/>
        </p:nvSpPr>
        <p:spPr>
          <a:xfrm>
            <a:off x="2014422" y="5635550"/>
            <a:ext cx="8819406" cy="1123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4400" dirty="0"/>
              <a:t>Contact: </a:t>
            </a:r>
            <a:r>
              <a:rPr lang="en-US" sz="4400" dirty="0">
                <a:ea typeface="+mn-lt"/>
                <a:cs typeface="+mn-lt"/>
                <a:hlinkClick r:id="rId4"/>
              </a:rPr>
              <a:t>http://npksciencelabonline.weebly.com/contact.html</a:t>
            </a:r>
            <a:endParaRPr lang="en-US" sz="4400" dirty="0"/>
          </a:p>
          <a:p>
            <a:pPr>
              <a:spcAft>
                <a:spcPts val="600"/>
              </a:spcAft>
            </a:pPr>
            <a:endParaRPr lang="en-US" dirty="0">
              <a:ea typeface="+mn-lt"/>
              <a:cs typeface="+mn-lt"/>
            </a:endParaRPr>
          </a:p>
        </p:txBody>
      </p:sp>
    </p:spTree>
    <p:extLst>
      <p:ext uri="{BB962C8B-B14F-4D97-AF65-F5344CB8AC3E}">
        <p14:creationId xmlns:p14="http://schemas.microsoft.com/office/powerpoint/2010/main" val="20712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61" name="Rectangle 60">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9E4FF2-2631-45E8-AE86-BB62B8A53130}"/>
              </a:ext>
            </a:extLst>
          </p:cNvPr>
          <p:cNvSpPr>
            <a:spLocks noGrp="1"/>
          </p:cNvSpPr>
          <p:nvPr>
            <p:ph type="title"/>
          </p:nvPr>
        </p:nvSpPr>
        <p:spPr>
          <a:xfrm>
            <a:off x="640080" y="640080"/>
            <a:ext cx="6894575" cy="3566160"/>
          </a:xfrm>
        </p:spPr>
        <p:txBody>
          <a:bodyPr vert="horz" lIns="91440" tIns="45720" rIns="91440" bIns="45720" rtlCol="0" anchor="b">
            <a:normAutofit/>
          </a:bodyPr>
          <a:lstStyle/>
          <a:p>
            <a:r>
              <a:rPr lang="en-US" sz="9600"/>
              <a:t>Agenda</a:t>
            </a:r>
          </a:p>
        </p:txBody>
      </p:sp>
      <p:sp>
        <p:nvSpPr>
          <p:cNvPr id="63" name="Rectangle 6">
            <a:extLst>
              <a:ext uri="{FF2B5EF4-FFF2-40B4-BE49-F238E27FC236}">
                <a16:creationId xmlns:a16="http://schemas.microsoft.com/office/drawing/2014/main" id="{2D82A42F-AEBE-4065-9792-036A904D8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646"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Content Placeholder 2">
            <a:extLst>
              <a:ext uri="{FF2B5EF4-FFF2-40B4-BE49-F238E27FC236}">
                <a16:creationId xmlns:a16="http://schemas.microsoft.com/office/drawing/2014/main" id="{F8F85DF2-83E7-420D-A511-0E884A84F153}"/>
              </a:ext>
            </a:extLst>
          </p:cNvPr>
          <p:cNvGraphicFramePr>
            <a:graphicFrameLocks noGrp="1"/>
          </p:cNvGraphicFramePr>
          <p:nvPr>
            <p:ph idx="1"/>
            <p:extLst>
              <p:ext uri="{D42A27DB-BD31-4B8C-83A1-F6EECF244321}">
                <p14:modId xmlns:p14="http://schemas.microsoft.com/office/powerpoint/2010/main" val="2377700187"/>
              </p:ext>
            </p:extLst>
          </p:nvPr>
        </p:nvGraphicFramePr>
        <p:xfrm>
          <a:off x="5083447" y="759575"/>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9782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5B95F6-EF6E-45E5-98BA-7B0290CC76F4}"/>
              </a:ext>
            </a:extLst>
          </p:cNvPr>
          <p:cNvSpPr>
            <a:spLocks noGrp="1"/>
          </p:cNvSpPr>
          <p:nvPr>
            <p:ph type="title"/>
          </p:nvPr>
        </p:nvSpPr>
        <p:spPr>
          <a:xfrm>
            <a:off x="838200" y="401221"/>
            <a:ext cx="10515600" cy="1348065"/>
          </a:xfrm>
        </p:spPr>
        <p:txBody>
          <a:bodyPr>
            <a:normAutofit/>
          </a:bodyPr>
          <a:lstStyle/>
          <a:p>
            <a:r>
              <a:rPr lang="en-US" sz="6800">
                <a:solidFill>
                  <a:schemeClr val="bg1"/>
                </a:solidFill>
              </a:rPr>
              <a:t>Virtual STEM Camp Idea</a:t>
            </a:r>
          </a:p>
        </p:txBody>
      </p:sp>
      <p:pic>
        <p:nvPicPr>
          <p:cNvPr id="4" name="Picture 4">
            <a:hlinkClick r:id="" action="ppaction://media"/>
            <a:extLst>
              <a:ext uri="{FF2B5EF4-FFF2-40B4-BE49-F238E27FC236}">
                <a16:creationId xmlns:a16="http://schemas.microsoft.com/office/drawing/2014/main" id="{9EC1D5C8-C075-4A69-9786-752A7938C2BB}"/>
              </a:ext>
            </a:extLst>
          </p:cNvPr>
          <p:cNvPicPr>
            <a:picLocks noGrp="1" noRot="1" noChangeAspect="1"/>
          </p:cNvPicPr>
          <p:nvPr>
            <p:ph idx="1"/>
            <a:videoFile r:link="rId1"/>
          </p:nvPr>
        </p:nvPicPr>
        <p:blipFill>
          <a:blip r:embed="rId3"/>
          <a:stretch>
            <a:fillRect/>
          </a:stretch>
        </p:blipFill>
        <p:spPr>
          <a:xfrm>
            <a:off x="425533" y="2736273"/>
            <a:ext cx="3028208" cy="2380013"/>
          </a:xfrm>
        </p:spPr>
      </p:pic>
      <p:pic>
        <p:nvPicPr>
          <p:cNvPr id="5" name="Picture 5" descr="A close up of a hand holding a flower&#10;&#10;Description automatically generated">
            <a:extLst>
              <a:ext uri="{FF2B5EF4-FFF2-40B4-BE49-F238E27FC236}">
                <a16:creationId xmlns:a16="http://schemas.microsoft.com/office/drawing/2014/main" id="{506AAFB3-71DD-46DD-83A5-ABC99CFFE79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46271" y="2546491"/>
            <a:ext cx="2743200" cy="2754630"/>
          </a:xfrm>
          <a:prstGeom prst="rect">
            <a:avLst/>
          </a:prstGeom>
        </p:spPr>
      </p:pic>
      <p:sp>
        <p:nvSpPr>
          <p:cNvPr id="9" name="Plus Sign 8">
            <a:extLst>
              <a:ext uri="{FF2B5EF4-FFF2-40B4-BE49-F238E27FC236}">
                <a16:creationId xmlns:a16="http://schemas.microsoft.com/office/drawing/2014/main" id="{755F93D4-6DFB-4F26-AD0A-6D8318D4E3CA}"/>
              </a:ext>
            </a:extLst>
          </p:cNvPr>
          <p:cNvSpPr/>
          <p:nvPr/>
        </p:nvSpPr>
        <p:spPr>
          <a:xfrm>
            <a:off x="3521033" y="3476500"/>
            <a:ext cx="910441" cy="91044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AB9347-0D35-4663-AB8E-0AD9017A8351}"/>
              </a:ext>
            </a:extLst>
          </p:cNvPr>
          <p:cNvSpPr txBox="1"/>
          <p:nvPr/>
        </p:nvSpPr>
        <p:spPr>
          <a:xfrm>
            <a:off x="9191566" y="5310660"/>
            <a:ext cx="2743200"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Virtual STEM Camp was born!</a:t>
            </a:r>
          </a:p>
        </p:txBody>
      </p:sp>
      <p:sp>
        <p:nvSpPr>
          <p:cNvPr id="12" name="TextBox 11">
            <a:extLst>
              <a:ext uri="{FF2B5EF4-FFF2-40B4-BE49-F238E27FC236}">
                <a16:creationId xmlns:a16="http://schemas.microsoft.com/office/drawing/2014/main" id="{64925A3B-2CDF-4A50-8433-B10EA91806A2}"/>
              </a:ext>
            </a:extLst>
          </p:cNvPr>
          <p:cNvSpPr txBox="1"/>
          <p:nvPr/>
        </p:nvSpPr>
        <p:spPr>
          <a:xfrm>
            <a:off x="5316520" y="5371510"/>
            <a:ext cx="19733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COVID-19</a:t>
            </a:r>
          </a:p>
        </p:txBody>
      </p:sp>
      <p:sp>
        <p:nvSpPr>
          <p:cNvPr id="13" name="TextBox 12">
            <a:extLst>
              <a:ext uri="{FF2B5EF4-FFF2-40B4-BE49-F238E27FC236}">
                <a16:creationId xmlns:a16="http://schemas.microsoft.com/office/drawing/2014/main" id="{00C9F60E-37B7-4211-98E6-9563C07F9F94}"/>
              </a:ext>
            </a:extLst>
          </p:cNvPr>
          <p:cNvSpPr txBox="1"/>
          <p:nvPr/>
        </p:nvSpPr>
        <p:spPr>
          <a:xfrm>
            <a:off x="422687" y="53707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First STEM Camp in 2018- 2019 School Year </a:t>
            </a:r>
          </a:p>
        </p:txBody>
      </p:sp>
      <p:sp>
        <p:nvSpPr>
          <p:cNvPr id="14" name="Equals 13">
            <a:extLst>
              <a:ext uri="{FF2B5EF4-FFF2-40B4-BE49-F238E27FC236}">
                <a16:creationId xmlns:a16="http://schemas.microsoft.com/office/drawing/2014/main" id="{5183E238-B89A-4E50-B8A0-14569484736E}"/>
              </a:ext>
            </a:extLst>
          </p:cNvPr>
          <p:cNvSpPr/>
          <p:nvPr/>
        </p:nvSpPr>
        <p:spPr>
          <a:xfrm>
            <a:off x="7388649" y="3472598"/>
            <a:ext cx="911257" cy="911257"/>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5" descr="A picture containing drawing&#10;&#10;Description automatically generated">
            <a:extLst>
              <a:ext uri="{FF2B5EF4-FFF2-40B4-BE49-F238E27FC236}">
                <a16:creationId xmlns:a16="http://schemas.microsoft.com/office/drawing/2014/main" id="{24725EFC-918D-4404-A154-4E36AA26FD94}"/>
              </a:ext>
            </a:extLst>
          </p:cNvPr>
          <p:cNvPicPr>
            <a:picLocks noChangeAspect="1"/>
          </p:cNvPicPr>
          <p:nvPr/>
        </p:nvPicPr>
        <p:blipFill>
          <a:blip r:embed="rId6"/>
          <a:stretch>
            <a:fillRect/>
          </a:stretch>
        </p:blipFill>
        <p:spPr>
          <a:xfrm>
            <a:off x="8303079" y="2621879"/>
            <a:ext cx="3328307" cy="2349028"/>
          </a:xfrm>
          <a:prstGeom prst="rect">
            <a:avLst/>
          </a:prstGeom>
        </p:spPr>
      </p:pic>
    </p:spTree>
    <p:extLst>
      <p:ext uri="{BB962C8B-B14F-4D97-AF65-F5344CB8AC3E}">
        <p14:creationId xmlns:p14="http://schemas.microsoft.com/office/powerpoint/2010/main" val="156075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7795-501B-CF40-8084-D115B2C80966}"/>
              </a:ext>
            </a:extLst>
          </p:cNvPr>
          <p:cNvSpPr>
            <a:spLocks noGrp="1"/>
          </p:cNvSpPr>
          <p:nvPr>
            <p:ph type="title"/>
          </p:nvPr>
        </p:nvSpPr>
        <p:spPr>
          <a:xfrm>
            <a:off x="838200" y="365125"/>
            <a:ext cx="10515600" cy="1784951"/>
          </a:xfrm>
        </p:spPr>
        <p:txBody>
          <a:bodyPr>
            <a:normAutofit fontScale="90000"/>
          </a:bodyPr>
          <a:lstStyle/>
          <a:p>
            <a:pPr algn="ctr"/>
            <a:r>
              <a:rPr lang="en-US" dirty="0" err="1"/>
              <a:t>Youtube</a:t>
            </a:r>
            <a:r>
              <a:rPr lang="en-US" dirty="0"/>
              <a:t> Camp Video </a:t>
            </a:r>
            <a:r>
              <a:rPr lang="en-US" dirty="0">
                <a:hlinkClick r:id="rId3"/>
              </a:rPr>
              <a:t>https://www.youtube.com/watch?v=rNEx2qVLyE0</a:t>
            </a:r>
            <a:br>
              <a:rPr lang="en-US" dirty="0"/>
            </a:br>
            <a:endParaRPr lang="en-US" dirty="0"/>
          </a:p>
        </p:txBody>
      </p:sp>
      <p:pic>
        <p:nvPicPr>
          <p:cNvPr id="4" name="Online Media 3" descr="Final Virtual STEM Summer Camp 2020!">
            <a:hlinkClick r:id="" action="ppaction://media"/>
            <a:extLst>
              <a:ext uri="{FF2B5EF4-FFF2-40B4-BE49-F238E27FC236}">
                <a16:creationId xmlns:a16="http://schemas.microsoft.com/office/drawing/2014/main" id="{2551446D-508E-CC41-96D6-7D606BC82569}"/>
              </a:ext>
            </a:extLst>
          </p:cNvPr>
          <p:cNvPicPr>
            <a:picLocks noGrp="1" noRot="1" noChangeAspect="1"/>
          </p:cNvPicPr>
          <p:nvPr>
            <p:ph idx="1"/>
            <a:videoFile r:link="rId1"/>
          </p:nvPr>
        </p:nvPicPr>
        <p:blipFill>
          <a:blip r:embed="rId4"/>
          <a:stretch>
            <a:fillRect/>
          </a:stretch>
        </p:blipFill>
        <p:spPr>
          <a:xfrm>
            <a:off x="2316163" y="1928813"/>
            <a:ext cx="7561262" cy="4252912"/>
          </a:xfrm>
          <a:prstGeom prst="rect">
            <a:avLst/>
          </a:prstGeom>
        </p:spPr>
      </p:pic>
    </p:spTree>
    <p:extLst>
      <p:ext uri="{BB962C8B-B14F-4D97-AF65-F5344CB8AC3E}">
        <p14:creationId xmlns:p14="http://schemas.microsoft.com/office/powerpoint/2010/main" val="30231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DE2C00-C6AD-4E6E-B764-7EADD5FF3CC4}"/>
              </a:ext>
            </a:extLst>
          </p:cNvPr>
          <p:cNvSpPr>
            <a:spLocks noGrp="1"/>
          </p:cNvSpPr>
          <p:nvPr>
            <p:ph type="title"/>
          </p:nvPr>
        </p:nvSpPr>
        <p:spPr>
          <a:xfrm>
            <a:off x="640081" y="329184"/>
            <a:ext cx="6241568" cy="1783080"/>
          </a:xfrm>
        </p:spPr>
        <p:txBody>
          <a:bodyPr vert="horz" lIns="91440" tIns="45720" rIns="91440" bIns="45720" rtlCol="0" anchor="b">
            <a:normAutofit/>
          </a:bodyPr>
          <a:lstStyle/>
          <a:p>
            <a:r>
              <a:rPr lang="en-US" sz="7200">
                <a:solidFill>
                  <a:schemeClr val="bg1"/>
                </a:solidFill>
              </a:rPr>
              <a:t>Logistics</a:t>
            </a:r>
          </a:p>
        </p:txBody>
      </p:sp>
      <p:sp>
        <p:nvSpPr>
          <p:cNvPr id="46"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9">
            <a:extLst>
              <a:ext uri="{FF2B5EF4-FFF2-40B4-BE49-F238E27FC236}">
                <a16:creationId xmlns:a16="http://schemas.microsoft.com/office/drawing/2014/main" id="{9C8F8790-105E-48E6-90E6-1AF1DB34D6AB}"/>
              </a:ext>
            </a:extLst>
          </p:cNvPr>
          <p:cNvSpPr>
            <a:spLocks noGrp="1"/>
          </p:cNvSpPr>
          <p:nvPr>
            <p:ph idx="1"/>
          </p:nvPr>
        </p:nvSpPr>
        <p:spPr>
          <a:xfrm>
            <a:off x="640081" y="2706624"/>
            <a:ext cx="6241568" cy="3483864"/>
          </a:xfrm>
        </p:spPr>
        <p:txBody>
          <a:bodyPr vert="horz" lIns="91440" tIns="45720" rIns="91440" bIns="45720" rtlCol="0" anchor="t">
            <a:normAutofit/>
          </a:bodyPr>
          <a:lstStyle/>
          <a:p>
            <a:r>
              <a:rPr lang="en-US" dirty="0">
                <a:solidFill>
                  <a:schemeClr val="bg1"/>
                </a:solidFill>
              </a:rPr>
              <a:t>Teacher promoted to students at the end of the school year through their online teaching platforms.</a:t>
            </a:r>
          </a:p>
          <a:p>
            <a:r>
              <a:rPr lang="en-US" dirty="0">
                <a:solidFill>
                  <a:schemeClr val="bg1"/>
                </a:solidFill>
              </a:rPr>
              <a:t>Teacher collaboration was completed through Teams, Shared Excel Sheet, Zoom Calls, Text, Email, One in person teacher meet up to sort materials social distant with mask on outside. </a:t>
            </a:r>
          </a:p>
          <a:p>
            <a:r>
              <a:rPr lang="en-US" dirty="0">
                <a:solidFill>
                  <a:schemeClr val="bg1"/>
                </a:solidFill>
              </a:rPr>
              <a:t>Students used a Microsoft form to register. </a:t>
            </a:r>
          </a:p>
        </p:txBody>
      </p:sp>
      <p:pic>
        <p:nvPicPr>
          <p:cNvPr id="4" name="Picture 4" descr="A close up of text on a black background&#10;&#10;Description generated with high confidence">
            <a:extLst>
              <a:ext uri="{FF2B5EF4-FFF2-40B4-BE49-F238E27FC236}">
                <a16:creationId xmlns:a16="http://schemas.microsoft.com/office/drawing/2014/main" id="{173C72E8-F32F-4D30-9C51-14D8E35CD146}"/>
              </a:ext>
            </a:extLst>
          </p:cNvPr>
          <p:cNvPicPr>
            <a:picLocks noChangeAspect="1"/>
          </p:cNvPicPr>
          <p:nvPr/>
        </p:nvPicPr>
        <p:blipFill>
          <a:blip r:embed="rId2"/>
          <a:stretch>
            <a:fillRect/>
          </a:stretch>
        </p:blipFill>
        <p:spPr>
          <a:xfrm>
            <a:off x="8108597" y="190638"/>
            <a:ext cx="3623968" cy="3638599"/>
          </a:xfrm>
          <a:prstGeom prst="rect">
            <a:avLst/>
          </a:prstGeom>
        </p:spPr>
      </p:pic>
      <p:pic>
        <p:nvPicPr>
          <p:cNvPr id="9" name="Picture 10" descr="A screenshot of a cell phone&#10;&#10;Description generated with very high confidence">
            <a:extLst>
              <a:ext uri="{FF2B5EF4-FFF2-40B4-BE49-F238E27FC236}">
                <a16:creationId xmlns:a16="http://schemas.microsoft.com/office/drawing/2014/main" id="{B0E2372C-0267-464E-BFB3-99E17F092955}"/>
              </a:ext>
            </a:extLst>
          </p:cNvPr>
          <p:cNvPicPr>
            <a:picLocks noChangeAspect="1"/>
          </p:cNvPicPr>
          <p:nvPr/>
        </p:nvPicPr>
        <p:blipFill>
          <a:blip r:embed="rId3"/>
          <a:stretch>
            <a:fillRect/>
          </a:stretch>
        </p:blipFill>
        <p:spPr>
          <a:xfrm>
            <a:off x="7834304" y="4371761"/>
            <a:ext cx="4014216" cy="1172176"/>
          </a:xfrm>
          <a:prstGeom prst="rect">
            <a:avLst/>
          </a:prstGeom>
        </p:spPr>
      </p:pic>
      <p:sp>
        <p:nvSpPr>
          <p:cNvPr id="5" name="TextBox 4">
            <a:extLst>
              <a:ext uri="{FF2B5EF4-FFF2-40B4-BE49-F238E27FC236}">
                <a16:creationId xmlns:a16="http://schemas.microsoft.com/office/drawing/2014/main" id="{5ADE9ABC-AE7D-490E-BA76-9B6AE6748CDC}"/>
              </a:ext>
            </a:extLst>
          </p:cNvPr>
          <p:cNvSpPr txBox="1"/>
          <p:nvPr/>
        </p:nvSpPr>
        <p:spPr>
          <a:xfrm>
            <a:off x="8524232" y="4021538"/>
            <a:ext cx="2911449" cy="29260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a:solidFill>
                  <a:srgbClr val="FFFFFF"/>
                </a:solidFill>
                <a:hlinkClick r:id="rId4">
                  <a:extLst>
                    <a:ext uri="{A12FA001-AC4F-418D-AE19-62706E023703}">
                      <ahyp:hlinkClr xmlns:ahyp="http://schemas.microsoft.com/office/drawing/2018/hyperlinkcolor" val="tx"/>
                    </a:ext>
                  </a:extLst>
                </a:hlinkClick>
              </a:rPr>
              <a:t>https://www.canva.com</a:t>
            </a:r>
            <a:endParaRPr lang="en-US" sz="1300">
              <a:solidFill>
                <a:srgbClr val="FFFFFF"/>
              </a:solidFill>
            </a:endParaRPr>
          </a:p>
          <a:p>
            <a:pPr algn="ctr">
              <a:spcAft>
                <a:spcPts val="600"/>
              </a:spcAft>
            </a:pPr>
            <a:endParaRPr lang="en-US" sz="1300">
              <a:solidFill>
                <a:srgbClr val="FFFFFF"/>
              </a:solidFill>
            </a:endParaRPr>
          </a:p>
        </p:txBody>
      </p:sp>
    </p:spTree>
    <p:extLst>
      <p:ext uri="{BB962C8B-B14F-4D97-AF65-F5344CB8AC3E}">
        <p14:creationId xmlns:p14="http://schemas.microsoft.com/office/powerpoint/2010/main" val="1338959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C930AD-D4FC-482F-B9FE-D6AC10EBA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5" name="Ink 1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sp>
        <p:nvSpPr>
          <p:cNvPr id="17"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572" y="734214"/>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21D9EF"/>
          </a:solidFill>
          <a:ln w="34925">
            <a:solidFill>
              <a:srgbClr val="21D9E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close up of a sign&#10;&#10;Description automatically generated">
            <a:extLst>
              <a:ext uri="{FF2B5EF4-FFF2-40B4-BE49-F238E27FC236}">
                <a16:creationId xmlns:a16="http://schemas.microsoft.com/office/drawing/2014/main" id="{B0DB9B3E-A7B7-4E5C-8D60-AA219C558FA8}"/>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9658256" y="377165"/>
            <a:ext cx="1720645" cy="1600200"/>
          </a:xfrm>
        </p:spPr>
      </p:pic>
      <p:pic>
        <p:nvPicPr>
          <p:cNvPr id="4" name="Picture 4" descr="A screenshot of a cell phone&#10;&#10;Description automatically generated">
            <a:extLst>
              <a:ext uri="{FF2B5EF4-FFF2-40B4-BE49-F238E27FC236}">
                <a16:creationId xmlns:a16="http://schemas.microsoft.com/office/drawing/2014/main" id="{3229E4C3-84F9-4BD0-985D-979AAD77D21C}"/>
              </a:ext>
            </a:extLst>
          </p:cNvPr>
          <p:cNvPicPr>
            <a:picLocks noChangeAspect="1"/>
          </p:cNvPicPr>
          <p:nvPr/>
        </p:nvPicPr>
        <p:blipFill>
          <a:blip r:embed="rId6"/>
          <a:stretch>
            <a:fillRect/>
          </a:stretch>
        </p:blipFill>
        <p:spPr>
          <a:xfrm>
            <a:off x="3602" y="-55150"/>
            <a:ext cx="6492635" cy="4062845"/>
          </a:xfrm>
          <a:prstGeom prst="rect">
            <a:avLst/>
          </a:prstGeom>
        </p:spPr>
      </p:pic>
      <p:pic>
        <p:nvPicPr>
          <p:cNvPr id="6" name="Picture 6" descr="A screenshot of a cell phone&#10;&#10;Description automatically generated">
            <a:extLst>
              <a:ext uri="{FF2B5EF4-FFF2-40B4-BE49-F238E27FC236}">
                <a16:creationId xmlns:a16="http://schemas.microsoft.com/office/drawing/2014/main" id="{42CE7435-B327-442A-85F6-9455FAF153B0}"/>
              </a:ext>
            </a:extLst>
          </p:cNvPr>
          <p:cNvPicPr>
            <a:picLocks noChangeAspect="1"/>
          </p:cNvPicPr>
          <p:nvPr/>
        </p:nvPicPr>
        <p:blipFill>
          <a:blip r:embed="rId7"/>
          <a:stretch>
            <a:fillRect/>
          </a:stretch>
        </p:blipFill>
        <p:spPr>
          <a:xfrm>
            <a:off x="3314800" y="1973551"/>
            <a:ext cx="5285311" cy="3310741"/>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068B13E7-4040-4B21-9E58-9C3BFE08FCE1}"/>
              </a:ext>
            </a:extLst>
          </p:cNvPr>
          <p:cNvPicPr>
            <a:picLocks noChangeAspect="1"/>
          </p:cNvPicPr>
          <p:nvPr/>
        </p:nvPicPr>
        <p:blipFill>
          <a:blip r:embed="rId8"/>
          <a:stretch>
            <a:fillRect/>
          </a:stretch>
        </p:blipFill>
        <p:spPr>
          <a:xfrm>
            <a:off x="6912983" y="3556927"/>
            <a:ext cx="5265518" cy="3300845"/>
          </a:xfrm>
          <a:prstGeom prst="rect">
            <a:avLst/>
          </a:prstGeom>
        </p:spPr>
      </p:pic>
      <p:sp>
        <p:nvSpPr>
          <p:cNvPr id="14" name="TextBox 13">
            <a:extLst>
              <a:ext uri="{FF2B5EF4-FFF2-40B4-BE49-F238E27FC236}">
                <a16:creationId xmlns:a16="http://schemas.microsoft.com/office/drawing/2014/main" id="{E5160602-682F-4C13-9D1E-AA91E065A6A0}"/>
              </a:ext>
            </a:extLst>
          </p:cNvPr>
          <p:cNvSpPr txBox="1"/>
          <p:nvPr/>
        </p:nvSpPr>
        <p:spPr>
          <a:xfrm>
            <a:off x="285800" y="5626627"/>
            <a:ext cx="31706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r>
              <a:rPr lang="en-US" sz="2800" dirty="0">
                <a:hlinkClick r:id="rId9"/>
              </a:rPr>
              <a:t>Https://tinyurl.com/virtualstemcamp</a:t>
            </a:r>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1719581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4">
            <a:extLst>
              <a:ext uri="{FF2B5EF4-FFF2-40B4-BE49-F238E27FC236}">
                <a16:creationId xmlns:a16="http://schemas.microsoft.com/office/drawing/2014/main" id="{C54B211C-C0F6-4AE8-8121-30879CBB4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D92D40-A543-489C-944A-0B2708D32C7C}"/>
              </a:ext>
            </a:extLst>
          </p:cNvPr>
          <p:cNvSpPr>
            <a:spLocks noGrp="1"/>
          </p:cNvSpPr>
          <p:nvPr>
            <p:ph type="title"/>
          </p:nvPr>
        </p:nvSpPr>
        <p:spPr>
          <a:xfrm>
            <a:off x="472598" y="4566390"/>
            <a:ext cx="2944844" cy="1601481"/>
          </a:xfrm>
        </p:spPr>
        <p:txBody>
          <a:bodyPr anchor="ctr">
            <a:normAutofit/>
          </a:bodyPr>
          <a:lstStyle/>
          <a:p>
            <a:r>
              <a:rPr lang="en-US" sz="4800" dirty="0"/>
              <a:t>Camp Website </a:t>
            </a:r>
            <a:br>
              <a:rPr lang="en-US" sz="4800" dirty="0"/>
            </a:br>
            <a:r>
              <a:rPr lang="en-US" sz="4800" dirty="0"/>
              <a:t>Weebly</a:t>
            </a:r>
          </a:p>
        </p:txBody>
      </p:sp>
      <p:sp>
        <p:nvSpPr>
          <p:cNvPr id="3" name="Content Placeholder 2">
            <a:extLst>
              <a:ext uri="{FF2B5EF4-FFF2-40B4-BE49-F238E27FC236}">
                <a16:creationId xmlns:a16="http://schemas.microsoft.com/office/drawing/2014/main" id="{22D74B5E-9BE7-4477-9640-06C5DE5DDABA}"/>
              </a:ext>
            </a:extLst>
          </p:cNvPr>
          <p:cNvSpPr>
            <a:spLocks noGrp="1"/>
          </p:cNvSpPr>
          <p:nvPr>
            <p:ph idx="1"/>
          </p:nvPr>
        </p:nvSpPr>
        <p:spPr>
          <a:xfrm>
            <a:off x="4654294" y="5635169"/>
            <a:ext cx="6894577" cy="532703"/>
          </a:xfrm>
        </p:spPr>
        <p:txBody>
          <a:bodyPr vert="horz" lIns="91440" tIns="45720" rIns="91440" bIns="45720" rtlCol="0" anchor="ctr">
            <a:normAutofit/>
          </a:bodyPr>
          <a:lstStyle/>
          <a:p>
            <a:r>
              <a:rPr lang="en-US" sz="2000">
                <a:ea typeface="+mn-lt"/>
                <a:cs typeface="+mn-lt"/>
                <a:hlinkClick r:id="rId2"/>
              </a:rPr>
              <a:t>http://npksciencelabonline.weebly.com</a:t>
            </a:r>
            <a:endParaRPr lang="en-US" sz="2000">
              <a:ea typeface="+mn-lt"/>
              <a:cs typeface="+mn-lt"/>
            </a:endParaRPr>
          </a:p>
          <a:p>
            <a:endParaRPr lang="en-US" sz="2000"/>
          </a:p>
        </p:txBody>
      </p:sp>
      <mc:AlternateContent xmlns:mc="http://schemas.openxmlformats.org/markup-compatibility/2006" xmlns:p14="http://schemas.microsoft.com/office/powerpoint/2010/main">
        <mc:Choice Requires="p14">
          <p:contentPart p14:bwMode="auto" r:id="rId3">
            <p14:nvContentPartPr>
              <p14:cNvPr id="33" name="Ink 3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33" name="Ink 3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4868832"/>
                <a:ext cx="36000" cy="32709"/>
              </a:xfrm>
              <a:prstGeom prst="rect">
                <a:avLst/>
              </a:prstGeom>
            </p:spPr>
          </p:pic>
        </mc:Fallback>
      </mc:AlternateContent>
      <p:pic>
        <p:nvPicPr>
          <p:cNvPr id="5" name="Picture 5" descr="A screenshot of a cell phone&#10;&#10;Description automatically generated">
            <a:extLst>
              <a:ext uri="{FF2B5EF4-FFF2-40B4-BE49-F238E27FC236}">
                <a16:creationId xmlns:a16="http://schemas.microsoft.com/office/drawing/2014/main" id="{F4C5CBE7-7871-429D-B242-EACA91DEC3A9}"/>
              </a:ext>
            </a:extLst>
          </p:cNvPr>
          <p:cNvPicPr>
            <a:picLocks noChangeAspect="1"/>
          </p:cNvPicPr>
          <p:nvPr/>
        </p:nvPicPr>
        <p:blipFill>
          <a:blip r:embed="rId5"/>
          <a:stretch>
            <a:fillRect/>
          </a:stretch>
        </p:blipFill>
        <p:spPr>
          <a:xfrm>
            <a:off x="2914632" y="630936"/>
            <a:ext cx="8171426" cy="4726320"/>
          </a:xfrm>
          <a:prstGeom prst="rect">
            <a:avLst/>
          </a:prstGeom>
        </p:spPr>
      </p:pic>
      <p:sp>
        <p:nvSpPr>
          <p:cNvPr id="39"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4566390"/>
            <a:ext cx="18288" cy="1601482"/>
          </a:xfrm>
          <a:custGeom>
            <a:avLst/>
            <a:gdLst>
              <a:gd name="connsiteX0" fmla="*/ 0 w 18288"/>
              <a:gd name="connsiteY0" fmla="*/ 0 h 1601482"/>
              <a:gd name="connsiteX1" fmla="*/ 18288 w 18288"/>
              <a:gd name="connsiteY1" fmla="*/ 0 h 1601482"/>
              <a:gd name="connsiteX2" fmla="*/ 18288 w 18288"/>
              <a:gd name="connsiteY2" fmla="*/ 549842 h 1601482"/>
              <a:gd name="connsiteX3" fmla="*/ 18288 w 18288"/>
              <a:gd name="connsiteY3" fmla="*/ 1115699 h 1601482"/>
              <a:gd name="connsiteX4" fmla="*/ 18288 w 18288"/>
              <a:gd name="connsiteY4" fmla="*/ 1601482 h 1601482"/>
              <a:gd name="connsiteX5" fmla="*/ 0 w 18288"/>
              <a:gd name="connsiteY5" fmla="*/ 1601482 h 1601482"/>
              <a:gd name="connsiteX6" fmla="*/ 0 w 18288"/>
              <a:gd name="connsiteY6" fmla="*/ 1067655 h 1601482"/>
              <a:gd name="connsiteX7" fmla="*/ 0 w 18288"/>
              <a:gd name="connsiteY7" fmla="*/ 517813 h 1601482"/>
              <a:gd name="connsiteX8" fmla="*/ 0 w 18288"/>
              <a:gd name="connsiteY8" fmla="*/ 0 h 16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1482" fill="none" extrusionOk="0">
                <a:moveTo>
                  <a:pt x="0" y="0"/>
                </a:moveTo>
                <a:cubicBezTo>
                  <a:pt x="4865" y="374"/>
                  <a:pt x="13608" y="53"/>
                  <a:pt x="18288" y="0"/>
                </a:cubicBezTo>
                <a:cubicBezTo>
                  <a:pt x="13491" y="239554"/>
                  <a:pt x="33082" y="357305"/>
                  <a:pt x="18288" y="549842"/>
                </a:cubicBezTo>
                <a:cubicBezTo>
                  <a:pt x="3494" y="742379"/>
                  <a:pt x="2109" y="968008"/>
                  <a:pt x="18288" y="1115699"/>
                </a:cubicBezTo>
                <a:cubicBezTo>
                  <a:pt x="34467" y="1263390"/>
                  <a:pt x="40467" y="1447654"/>
                  <a:pt x="18288" y="1601482"/>
                </a:cubicBezTo>
                <a:cubicBezTo>
                  <a:pt x="10638" y="1602054"/>
                  <a:pt x="4111" y="1601075"/>
                  <a:pt x="0" y="1601482"/>
                </a:cubicBezTo>
                <a:cubicBezTo>
                  <a:pt x="11161" y="1416130"/>
                  <a:pt x="-25575" y="1276384"/>
                  <a:pt x="0" y="1067655"/>
                </a:cubicBezTo>
                <a:cubicBezTo>
                  <a:pt x="25575" y="858926"/>
                  <a:pt x="19778" y="740089"/>
                  <a:pt x="0" y="517813"/>
                </a:cubicBezTo>
                <a:cubicBezTo>
                  <a:pt x="-19778" y="295537"/>
                  <a:pt x="-1186" y="190747"/>
                  <a:pt x="0" y="0"/>
                </a:cubicBezTo>
                <a:close/>
              </a:path>
              <a:path w="18288" h="1601482" stroke="0" extrusionOk="0">
                <a:moveTo>
                  <a:pt x="0" y="0"/>
                </a:moveTo>
                <a:cubicBezTo>
                  <a:pt x="5341" y="9"/>
                  <a:pt x="11148" y="-611"/>
                  <a:pt x="18288" y="0"/>
                </a:cubicBezTo>
                <a:cubicBezTo>
                  <a:pt x="28591" y="163128"/>
                  <a:pt x="29410" y="353165"/>
                  <a:pt x="18288" y="485783"/>
                </a:cubicBezTo>
                <a:cubicBezTo>
                  <a:pt x="7166" y="618401"/>
                  <a:pt x="-625" y="808120"/>
                  <a:pt x="18288" y="1051640"/>
                </a:cubicBezTo>
                <a:cubicBezTo>
                  <a:pt x="37201" y="1295160"/>
                  <a:pt x="-225" y="1354107"/>
                  <a:pt x="18288" y="1601482"/>
                </a:cubicBezTo>
                <a:cubicBezTo>
                  <a:pt x="12642" y="1601712"/>
                  <a:pt x="3803" y="1601151"/>
                  <a:pt x="0" y="1601482"/>
                </a:cubicBezTo>
                <a:cubicBezTo>
                  <a:pt x="20846" y="1460490"/>
                  <a:pt x="16548" y="1224222"/>
                  <a:pt x="0" y="1035625"/>
                </a:cubicBezTo>
                <a:cubicBezTo>
                  <a:pt x="-16548" y="847028"/>
                  <a:pt x="24571" y="662668"/>
                  <a:pt x="0" y="469768"/>
                </a:cubicBezTo>
                <a:cubicBezTo>
                  <a:pt x="-24571" y="276868"/>
                  <a:pt x="-22089" y="172464"/>
                  <a:pt x="0" y="0"/>
                </a:cubicBezTo>
                <a:close/>
              </a:path>
            </a:pathLst>
          </a:custGeom>
          <a:solidFill>
            <a:srgbClr val="2996FC"/>
          </a:solidFill>
          <a:ln w="34925">
            <a:solidFill>
              <a:srgbClr val="2996F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325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A4F3E50D-9549-4722-B8B9-33E82E4EFC77}"/>
              </a:ext>
            </a:extLst>
          </p:cNvPr>
          <p:cNvPicPr>
            <a:picLocks noChangeAspect="1"/>
          </p:cNvPicPr>
          <p:nvPr/>
        </p:nvPicPr>
        <p:blipFill>
          <a:blip r:embed="rId2"/>
          <a:stretch>
            <a:fillRect/>
          </a:stretch>
        </p:blipFill>
        <p:spPr>
          <a:xfrm>
            <a:off x="2988" y="1888976"/>
            <a:ext cx="5249228" cy="2882126"/>
          </a:xfrm>
          <a:prstGeom prst="rect">
            <a:avLst/>
          </a:prstGeom>
        </p:spPr>
      </p:pic>
      <p:sp>
        <p:nvSpPr>
          <p:cNvPr id="21" name="Freeform: Shape 20">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3273FB"/>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75DE5D9-2D79-4E94-9F76-6764FDBD2B62}"/>
              </a:ext>
            </a:extLst>
          </p:cNvPr>
          <p:cNvSpPr>
            <a:spLocks noGrp="1"/>
          </p:cNvSpPr>
          <p:nvPr>
            <p:ph type="title"/>
          </p:nvPr>
        </p:nvSpPr>
        <p:spPr>
          <a:xfrm>
            <a:off x="5759354" y="638089"/>
            <a:ext cx="5337270" cy="1476801"/>
          </a:xfrm>
        </p:spPr>
        <p:txBody>
          <a:bodyPr anchor="b">
            <a:normAutofit/>
          </a:bodyPr>
          <a:lstStyle/>
          <a:p>
            <a:r>
              <a:rPr lang="en-US" sz="5600">
                <a:solidFill>
                  <a:srgbClr val="FFFFFF"/>
                </a:solidFill>
              </a:rPr>
              <a:t>Zoom Links and Monitor</a:t>
            </a:r>
          </a:p>
        </p:txBody>
      </p:sp>
      <p:sp>
        <p:nvSpPr>
          <p:cNvPr id="2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3273FB"/>
          </a:solidFill>
          <a:ln w="38100" cap="rnd">
            <a:solidFill>
              <a:srgbClr val="3273F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A6B05E-8087-47D1-8358-254323BC3147}"/>
              </a:ext>
            </a:extLst>
          </p:cNvPr>
          <p:cNvSpPr>
            <a:spLocks noGrp="1"/>
          </p:cNvSpPr>
          <p:nvPr>
            <p:ph idx="1"/>
          </p:nvPr>
        </p:nvSpPr>
        <p:spPr>
          <a:xfrm>
            <a:off x="5507639" y="2114890"/>
            <a:ext cx="6428938" cy="4387652"/>
          </a:xfrm>
        </p:spPr>
        <p:txBody>
          <a:bodyPr vert="horz" lIns="91440" tIns="45720" rIns="91440" bIns="45720" rtlCol="0" anchor="t">
            <a:normAutofit/>
          </a:bodyPr>
          <a:lstStyle/>
          <a:p>
            <a:pPr>
              <a:lnSpc>
                <a:spcPct val="100000"/>
              </a:lnSpc>
            </a:pPr>
            <a:r>
              <a:rPr lang="en-US" sz="2400" dirty="0">
                <a:solidFill>
                  <a:srgbClr val="FFFFFF"/>
                </a:solidFill>
              </a:rPr>
              <a:t>Posting morning rally, each track, and speakers zoom link on the camp blog</a:t>
            </a:r>
          </a:p>
          <a:p>
            <a:pPr>
              <a:lnSpc>
                <a:spcPct val="100000"/>
              </a:lnSpc>
            </a:pPr>
            <a:r>
              <a:rPr lang="en-US" sz="2400" dirty="0">
                <a:solidFill>
                  <a:srgbClr val="FFFFFF"/>
                </a:solidFill>
              </a:rPr>
              <a:t>Instead of showing the whole link address, change those links into a single subject for easy access</a:t>
            </a:r>
          </a:p>
          <a:p>
            <a:pPr>
              <a:lnSpc>
                <a:spcPct val="100000"/>
              </a:lnSpc>
            </a:pPr>
            <a:r>
              <a:rPr lang="en-US" sz="2400" dirty="0">
                <a:solidFill>
                  <a:srgbClr val="FFFFFF"/>
                </a:solidFill>
              </a:rPr>
              <a:t>The password is set up the same for each zoom link</a:t>
            </a:r>
          </a:p>
          <a:p>
            <a:pPr>
              <a:lnSpc>
                <a:spcPct val="100000"/>
              </a:lnSpc>
            </a:pPr>
            <a:r>
              <a:rPr lang="en-US" sz="2400" dirty="0">
                <a:solidFill>
                  <a:srgbClr val="FFFFFF"/>
                </a:solidFill>
              </a:rPr>
              <a:t>Model how to find the link on the first few days</a:t>
            </a:r>
          </a:p>
          <a:p>
            <a:pPr>
              <a:lnSpc>
                <a:spcPct val="100000"/>
              </a:lnSpc>
            </a:pPr>
            <a:r>
              <a:rPr lang="en-US" sz="2400" dirty="0">
                <a:solidFill>
                  <a:srgbClr val="FFFFFF"/>
                </a:solidFill>
              </a:rPr>
              <a:t>Talk about the zoom rules ( mute the mic, only put questions in the chat box...)</a:t>
            </a:r>
          </a:p>
          <a:p>
            <a:pPr>
              <a:lnSpc>
                <a:spcPct val="100000"/>
              </a:lnSpc>
            </a:pPr>
            <a:r>
              <a:rPr lang="en-US" sz="2400" dirty="0">
                <a:solidFill>
                  <a:srgbClr val="FFFFFF"/>
                </a:solidFill>
              </a:rPr>
              <a:t>When student signs into the meeting, they have to make sure they are signing in with their student name</a:t>
            </a:r>
          </a:p>
          <a:p>
            <a:pPr>
              <a:lnSpc>
                <a:spcPct val="100000"/>
              </a:lnSpc>
            </a:pPr>
            <a:r>
              <a:rPr lang="en-US" sz="2400" dirty="0">
                <a:solidFill>
                  <a:srgbClr val="FFFFFF"/>
                </a:solidFill>
              </a:rPr>
              <a:t>During the meeting, have another teacher as your cohost </a:t>
            </a:r>
          </a:p>
        </p:txBody>
      </p:sp>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6418237" y="1956150"/>
                <a:ext cx="36000" cy="32709"/>
              </a:xfrm>
              <a:prstGeom prst="rect">
                <a:avLst/>
              </a:prstGeom>
            </p:spPr>
          </p:pic>
        </mc:Fallback>
      </mc:AlternateContent>
    </p:spTree>
    <p:extLst>
      <p:ext uri="{BB962C8B-B14F-4D97-AF65-F5344CB8AC3E}">
        <p14:creationId xmlns:p14="http://schemas.microsoft.com/office/powerpoint/2010/main" val="1681332679"/>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The Serif Hand Black"/>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E4EF4929664043850C13D6BD7C611E" ma:contentTypeVersion="10" ma:contentTypeDescription="Create a new document." ma:contentTypeScope="" ma:versionID="c9b7466b4315851acac8e599f9dfa266">
  <xsd:schema xmlns:xsd="http://www.w3.org/2001/XMLSchema" xmlns:xs="http://www.w3.org/2001/XMLSchema" xmlns:p="http://schemas.microsoft.com/office/2006/metadata/properties" xmlns:ns2="a8397b56-c886-47cf-aa42-f19fd0b70a96" xmlns:ns3="1b94a53c-1831-4764-8903-2504ad71f03f" targetNamespace="http://schemas.microsoft.com/office/2006/metadata/properties" ma:root="true" ma:fieldsID="932ed521cf722b305a6d782172984292" ns2:_="" ns3:_="">
    <xsd:import namespace="a8397b56-c886-47cf-aa42-f19fd0b70a96"/>
    <xsd:import namespace="1b94a53c-1831-4764-8903-2504ad71f03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397b56-c886-47cf-aa42-f19fd0b70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4a53c-1831-4764-8903-2504ad71f03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FE1615-66B9-4C5A-A6CE-FA12E2A14AF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EF89851-4C4B-4494-88EE-46D81E4233E3}">
  <ds:schemaRefs>
    <ds:schemaRef ds:uri="1b94a53c-1831-4764-8903-2504ad71f03f"/>
    <ds:schemaRef ds:uri="a8397b56-c886-47cf-aa42-f19fd0b70a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C3C892-A1D5-4B5F-A42D-AD75BF8A79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1710</Words>
  <Application>Microsoft Macintosh PowerPoint</Application>
  <PresentationFormat>Widescreen</PresentationFormat>
  <Paragraphs>126</Paragraphs>
  <Slides>26</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Courier New</vt:lpstr>
      <vt:lpstr>Source Sans Pro</vt:lpstr>
      <vt:lpstr>Source Sans Pro Black</vt:lpstr>
      <vt:lpstr>The Hand</vt:lpstr>
      <vt:lpstr>The Serif Hand Black</vt:lpstr>
      <vt:lpstr>SketchyVTI</vt:lpstr>
      <vt:lpstr>Virtual STEM Summer CAMP 2020 POP IN PL</vt:lpstr>
      <vt:lpstr>PowerPoint Presentation</vt:lpstr>
      <vt:lpstr>Agenda</vt:lpstr>
      <vt:lpstr>Virtual STEM Camp Idea</vt:lpstr>
      <vt:lpstr>Youtube Camp Video https://www.youtube.com/watch?v=rNEx2qVLyE0 </vt:lpstr>
      <vt:lpstr>Logistics</vt:lpstr>
      <vt:lpstr>PowerPoint Presentation</vt:lpstr>
      <vt:lpstr>Camp Website  Weebly</vt:lpstr>
      <vt:lpstr>Zoom Links and Monitor</vt:lpstr>
      <vt:lpstr>PowerPoint Presentation</vt:lpstr>
      <vt:lpstr>MORNING RALLY</vt:lpstr>
      <vt:lpstr>Boxes and Deliveries  The supplies for the camp were ordered and delivered to Gretchen's house. The camp teachers met and socially distanced to boxed up the supplies for each family. Each box contained the supplies for the 2 tracks the students were in, any needed graphic organizers and mini journals, information about logging on to Zoom, t-shirt and student certificates.  </vt:lpstr>
      <vt:lpstr>Tracks  at  virtual stem camp </vt:lpstr>
      <vt:lpstr>Tracks Bristle Bot</vt:lpstr>
      <vt:lpstr>Tracks Code.Org</vt:lpstr>
      <vt:lpstr>Tracks: Balloon Car Racer </vt:lpstr>
      <vt:lpstr>Tracks: Math Mania </vt:lpstr>
      <vt:lpstr>Wonder Soil</vt:lpstr>
      <vt:lpstr>Lego STop-Motion</vt:lpstr>
      <vt:lpstr>Track: Owl Pellet Dissection </vt:lpstr>
      <vt:lpstr>Track: Test Tube Chemistry </vt:lpstr>
      <vt:lpstr>Community sTEM Speakers </vt:lpstr>
      <vt:lpstr>Flipgrid and student feedback</vt:lpstr>
      <vt:lpstr>PowerPoint Presentation</vt:lpstr>
      <vt:lpstr>Parent/Student End of Camp Showcase Celebration</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STEM Summer CAMP 2020 POP IN PL</dc:title>
  <dc:creator>Gretchen Ayres</dc:creator>
  <cp:lastModifiedBy>Gretchen Ayres</cp:lastModifiedBy>
  <cp:revision>2</cp:revision>
  <dcterms:created xsi:type="dcterms:W3CDTF">2020-07-08T02:26:28Z</dcterms:created>
  <dcterms:modified xsi:type="dcterms:W3CDTF">2020-07-13T16:42:07Z</dcterms:modified>
</cp:coreProperties>
</file>